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59"/>
  </p:notesMasterIdLst>
  <p:handoutMasterIdLst>
    <p:handoutMasterId r:id="rId160"/>
  </p:handoutMasterIdLst>
  <p:sldIdLst>
    <p:sldId id="262" r:id="rId2"/>
    <p:sldId id="539" r:id="rId3"/>
    <p:sldId id="561" r:id="rId4"/>
    <p:sldId id="573" r:id="rId5"/>
    <p:sldId id="547" r:id="rId6"/>
    <p:sldId id="575" r:id="rId7"/>
    <p:sldId id="519" r:id="rId8"/>
    <p:sldId id="515" r:id="rId9"/>
    <p:sldId id="516" r:id="rId10"/>
    <p:sldId id="517" r:id="rId11"/>
    <p:sldId id="518" r:id="rId12"/>
    <p:sldId id="530" r:id="rId13"/>
    <p:sldId id="577" r:id="rId14"/>
    <p:sldId id="578" r:id="rId15"/>
    <p:sldId id="532" r:id="rId16"/>
    <p:sldId id="580" r:id="rId17"/>
    <p:sldId id="581" r:id="rId18"/>
    <p:sldId id="531" r:id="rId19"/>
    <p:sldId id="583" r:id="rId20"/>
    <p:sldId id="584" r:id="rId21"/>
    <p:sldId id="585" r:id="rId22"/>
    <p:sldId id="569" r:id="rId23"/>
    <p:sldId id="545" r:id="rId24"/>
    <p:sldId id="587" r:id="rId25"/>
    <p:sldId id="588" r:id="rId26"/>
    <p:sldId id="589" r:id="rId27"/>
    <p:sldId id="590" r:id="rId28"/>
    <p:sldId id="591" r:id="rId29"/>
    <p:sldId id="592" r:id="rId30"/>
    <p:sldId id="571" r:id="rId31"/>
    <p:sldId id="594" r:id="rId32"/>
    <p:sldId id="595" r:id="rId33"/>
    <p:sldId id="520" r:id="rId34"/>
    <p:sldId id="597" r:id="rId35"/>
    <p:sldId id="598" r:id="rId36"/>
    <p:sldId id="599" r:id="rId37"/>
    <p:sldId id="600" r:id="rId38"/>
    <p:sldId id="601" r:id="rId39"/>
    <p:sldId id="527" r:id="rId40"/>
    <p:sldId id="603" r:id="rId41"/>
    <p:sldId id="604" r:id="rId42"/>
    <p:sldId id="605" r:id="rId43"/>
    <p:sldId id="606" r:id="rId44"/>
    <p:sldId id="534" r:id="rId45"/>
    <p:sldId id="608" r:id="rId46"/>
    <p:sldId id="609" r:id="rId47"/>
    <p:sldId id="610" r:id="rId48"/>
    <p:sldId id="611" r:id="rId49"/>
    <p:sldId id="612" r:id="rId50"/>
    <p:sldId id="537" r:id="rId51"/>
    <p:sldId id="614" r:id="rId52"/>
    <p:sldId id="615" r:id="rId53"/>
    <p:sldId id="616" r:id="rId54"/>
    <p:sldId id="535" r:id="rId55"/>
    <p:sldId id="618" r:id="rId56"/>
    <p:sldId id="619" r:id="rId57"/>
    <p:sldId id="620" r:id="rId58"/>
    <p:sldId id="621" r:id="rId59"/>
    <p:sldId id="622" r:id="rId60"/>
    <p:sldId id="529" r:id="rId61"/>
    <p:sldId id="624" r:id="rId62"/>
    <p:sldId id="625" r:id="rId63"/>
    <p:sldId id="626" r:id="rId64"/>
    <p:sldId id="533" r:id="rId65"/>
    <p:sldId id="628" r:id="rId66"/>
    <p:sldId id="629" r:id="rId67"/>
    <p:sldId id="630" r:id="rId68"/>
    <p:sldId id="631" r:id="rId69"/>
    <p:sldId id="528" r:id="rId70"/>
    <p:sldId id="538" r:id="rId71"/>
    <p:sldId id="565" r:id="rId72"/>
    <p:sldId id="525" r:id="rId73"/>
    <p:sldId id="526" r:id="rId74"/>
    <p:sldId id="522" r:id="rId75"/>
    <p:sldId id="523" r:id="rId76"/>
    <p:sldId id="566" r:id="rId77"/>
    <p:sldId id="546" r:id="rId78"/>
    <p:sldId id="524" r:id="rId79"/>
    <p:sldId id="551" r:id="rId80"/>
    <p:sldId id="548" r:id="rId81"/>
    <p:sldId id="550" r:id="rId82"/>
    <p:sldId id="549" r:id="rId83"/>
    <p:sldId id="540" r:id="rId84"/>
    <p:sldId id="633" r:id="rId85"/>
    <p:sldId id="634" r:id="rId86"/>
    <p:sldId id="635" r:id="rId87"/>
    <p:sldId id="636" r:id="rId88"/>
    <p:sldId id="637" r:id="rId89"/>
    <p:sldId id="638" r:id="rId90"/>
    <p:sldId id="552" r:id="rId91"/>
    <p:sldId id="553" r:id="rId92"/>
    <p:sldId id="554" r:id="rId93"/>
    <p:sldId id="555" r:id="rId94"/>
    <p:sldId id="640" r:id="rId95"/>
    <p:sldId id="641" r:id="rId96"/>
    <p:sldId id="642" r:id="rId97"/>
    <p:sldId id="643" r:id="rId98"/>
    <p:sldId id="541" r:id="rId99"/>
    <p:sldId id="645" r:id="rId100"/>
    <p:sldId id="646" r:id="rId101"/>
    <p:sldId id="647" r:id="rId102"/>
    <p:sldId id="648" r:id="rId103"/>
    <p:sldId id="649" r:id="rId104"/>
    <p:sldId id="650" r:id="rId105"/>
    <p:sldId id="651" r:id="rId106"/>
    <p:sldId id="507" r:id="rId107"/>
    <p:sldId id="556" r:id="rId108"/>
    <p:sldId id="557" r:id="rId109"/>
    <p:sldId id="653" r:id="rId110"/>
    <p:sldId id="654" r:id="rId111"/>
    <p:sldId id="655" r:id="rId112"/>
    <p:sldId id="656" r:id="rId113"/>
    <p:sldId id="657" r:id="rId114"/>
    <p:sldId id="658" r:id="rId115"/>
    <p:sldId id="659" r:id="rId116"/>
    <p:sldId id="543" r:id="rId117"/>
    <p:sldId id="661" r:id="rId118"/>
    <p:sldId id="662" r:id="rId119"/>
    <p:sldId id="663" r:id="rId120"/>
    <p:sldId id="664" r:id="rId121"/>
    <p:sldId id="665" r:id="rId122"/>
    <p:sldId id="666" r:id="rId123"/>
    <p:sldId id="667" r:id="rId124"/>
    <p:sldId id="668" r:id="rId125"/>
    <p:sldId id="558" r:id="rId126"/>
    <p:sldId id="670" r:id="rId127"/>
    <p:sldId id="671" r:id="rId128"/>
    <p:sldId id="672" r:id="rId129"/>
    <p:sldId id="673" r:id="rId130"/>
    <p:sldId id="674" r:id="rId131"/>
    <p:sldId id="675" r:id="rId132"/>
    <p:sldId id="567" r:id="rId133"/>
    <p:sldId id="677" r:id="rId134"/>
    <p:sldId id="678" r:id="rId135"/>
    <p:sldId id="679" r:id="rId136"/>
    <p:sldId id="680" r:id="rId137"/>
    <p:sldId id="681" r:id="rId138"/>
    <p:sldId id="682" r:id="rId139"/>
    <p:sldId id="683" r:id="rId140"/>
    <p:sldId id="684" r:id="rId141"/>
    <p:sldId id="685" r:id="rId142"/>
    <p:sldId id="686" r:id="rId143"/>
    <p:sldId id="568" r:id="rId144"/>
    <p:sldId id="688" r:id="rId145"/>
    <p:sldId id="689" r:id="rId146"/>
    <p:sldId id="690" r:id="rId147"/>
    <p:sldId id="691" r:id="rId148"/>
    <p:sldId id="692" r:id="rId149"/>
    <p:sldId id="693" r:id="rId150"/>
    <p:sldId id="694" r:id="rId151"/>
    <p:sldId id="695" r:id="rId152"/>
    <p:sldId id="696" r:id="rId153"/>
    <p:sldId id="559" r:id="rId154"/>
    <p:sldId id="698" r:id="rId155"/>
    <p:sldId id="560" r:id="rId156"/>
    <p:sldId id="570" r:id="rId157"/>
    <p:sldId id="562" r:id="rId158"/>
  </p:sldIdLst>
  <p:sldSz cx="9144000" cy="5143500" type="screen16x9"/>
  <p:notesSz cx="6858000" cy="9144000"/>
  <p:embeddedFontLst>
    <p:embeddedFont>
      <p:font typeface="APL385 Unicode" panose="020B0709000202000203" pitchFamily="49" charset="0"/>
      <p:regular r:id="rId161"/>
    </p:embeddedFont>
    <p:embeddedFont>
      <p:font typeface="Calibri" panose="020F0502020204030204" pitchFamily="34" charset="0"/>
      <p:regular r:id="rId162"/>
      <p:bold r:id="rId163"/>
      <p:italic r:id="rId164"/>
      <p:boldItalic r:id="rId165"/>
    </p:embeddedFont>
    <p:embeddedFont>
      <p:font typeface="Titillium Web" panose="020B0604020202020204" charset="0"/>
      <p:regular r:id="rId166"/>
      <p:bold r:id="rId167"/>
      <p:italic r:id="rId168"/>
      <p:boldItalic r:id="rId169"/>
    </p:embeddedFont>
    <p:embeddedFont>
      <p:font typeface="Titillium Web SemiBold" panose="020B0604020202020204" charset="0"/>
      <p:bold r:id="rId170"/>
      <p:boldItalic r:id="rId1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EB8B21"/>
    <a:srgbClr val="F58220"/>
    <a:srgbClr val="FF9421"/>
    <a:srgbClr val="BFD600"/>
    <a:srgbClr val="7C7DCF"/>
    <a:srgbClr val="EFEFBE"/>
    <a:srgbClr val="F6F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8" autoAdjust="0"/>
    <p:restoredTop sz="95220" autoAdjust="0"/>
  </p:normalViewPr>
  <p:slideViewPr>
    <p:cSldViewPr>
      <p:cViewPr varScale="1">
        <p:scale>
          <a:sx n="138" d="100"/>
          <a:sy n="138" d="100"/>
        </p:scale>
        <p:origin x="1068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658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130" y="-86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notesMaster" Target="notesMasters/notesMaster1.xml"/><Relationship Id="rId175" Type="http://schemas.openxmlformats.org/officeDocument/2006/relationships/tableStyles" Target="tableStyles.xml"/><Relationship Id="rId170" Type="http://schemas.openxmlformats.org/officeDocument/2006/relationships/font" Target="fonts/font10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handoutMaster" Target="handoutMasters/handoutMaster1.xml"/><Relationship Id="rId165" Type="http://schemas.openxmlformats.org/officeDocument/2006/relationships/font" Target="fonts/font5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font" Target="fonts/font11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font" Target="fonts/font1.fntdata"/><Relationship Id="rId166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font" Target="fonts/font4.fntdata"/><Relationship Id="rId16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font" Target="fonts/font3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A3BD-28BD-4949-B52F-24E999822598}" type="datetimeFigureOut">
              <a:rPr lang="en-GB" smtClean="0"/>
              <a:t>01/05/2020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370AB-76A5-41F1-9753-9FE7E667F0C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4718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AEF8A-5BB8-41C8-B8C2-160617C17EF4}" type="datetimeFigureOut">
              <a:rPr lang="en-GB" smtClean="0"/>
              <a:t>01/05/2020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0660A-27FD-4528-AE7F-EC6080404EE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213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041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0364" y="483518"/>
            <a:ext cx="8363272" cy="504056"/>
          </a:xfrm>
        </p:spPr>
        <p:txBody>
          <a:bodyPr>
            <a:noAutofit/>
          </a:bodyPr>
          <a:lstStyle>
            <a:lvl1pPr algn="ctr">
              <a:defRPr sz="3600">
                <a:solidFill>
                  <a:srgbClr val="FF942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1026" name="Picture 2" descr="C:\Users\fiona\Desktop\Comput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814" y="1896675"/>
            <a:ext cx="3450372" cy="292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1059583"/>
            <a:ext cx="8280400" cy="432047"/>
          </a:xfr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solidFill>
                  <a:srgbClr val="FF9421"/>
                </a:solidFill>
                <a:latin typeface="Titillium Web SemiBold" panose="00000700000000000000" pitchFamily="2" charset="0"/>
              </a:defRPr>
            </a:lvl1pPr>
          </a:lstStyle>
          <a:p>
            <a:pPr lvl="0"/>
            <a:r>
              <a:rPr lang="en-US" dirty="0"/>
              <a:t>Presenter (</a:t>
            </a:r>
            <a:r>
              <a:rPr lang="en-US" dirty="0" err="1"/>
              <a:t>dd</a:t>
            </a:r>
            <a:r>
              <a:rPr lang="en-US" dirty="0"/>
              <a:t>-mm-</a:t>
            </a:r>
            <a:r>
              <a:rPr lang="en-US" dirty="0" err="1"/>
              <a:t>yyyy</a:t>
            </a:r>
            <a:r>
              <a:rPr lang="en-US" dirty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94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23183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14322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4226472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47694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530" y="1626644"/>
            <a:ext cx="6174000" cy="2991951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642229" y="1626645"/>
            <a:ext cx="2078545" cy="2745305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{⍺+⍵}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3247422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530" y="1626644"/>
            <a:ext cx="6174000" cy="2991951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642229" y="1626645"/>
            <a:ext cx="2078545" cy="2745305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{⍺+⍵}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976669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530" y="1626644"/>
            <a:ext cx="6174000" cy="2991951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642229" y="1626645"/>
            <a:ext cx="2078545" cy="2745305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{⍺+⍵}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832082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530" y="1626644"/>
            <a:ext cx="6174000" cy="2991951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642229" y="1626645"/>
            <a:ext cx="2078545" cy="2745305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{⍺+⍵}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197948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dyalog.tv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twitter.com/hashtag/Dyalog?src=hash" TargetMode="Externa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twitter.com/dyalogapl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3528" y="573528"/>
            <a:ext cx="8363272" cy="594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200151"/>
            <a:ext cx="8363272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9" name="Date Placeholder 3"/>
          <p:cNvSpPr txBox="1">
            <a:spLocks/>
          </p:cNvSpPr>
          <p:nvPr userDrawn="1"/>
        </p:nvSpPr>
        <p:spPr>
          <a:xfrm>
            <a:off x="8389686" y="36865"/>
            <a:ext cx="720080" cy="3575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bg1"/>
                </a:solidFill>
                <a:latin typeface="Klavika Medium" panose="020006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2EDF88B-1B61-4481-9BD6-D2E23BF0DCD8}" type="slidenum">
              <a:rPr lang="en-GB" sz="1400" smtClean="0">
                <a:latin typeface="Titillium Web SemiBold" panose="00000700000000000000" pitchFamily="2" charset="0"/>
              </a:rPr>
              <a:t>‹#›</a:t>
            </a:fld>
            <a:endParaRPr lang="en-GB" sz="1400" dirty="0">
              <a:latin typeface="Titillium Web SemiBold" panose="00000700000000000000" pitchFamily="2" charset="0"/>
            </a:endParaRPr>
          </a:p>
        </p:txBody>
      </p:sp>
      <p:pic>
        <p:nvPicPr>
          <p:cNvPr id="5" name="Picture 2" descr="C:\Users\fiona\Desktop\whiteDyalogLogo-darkshadow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96475"/>
            <a:ext cx="1080120" cy="19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FA819C-9139-4C0D-A63A-E0C397FDE0CA}"/>
              </a:ext>
            </a:extLst>
          </p:cNvPr>
          <p:cNvSpPr txBox="1"/>
          <p:nvPr userDrawn="1"/>
        </p:nvSpPr>
        <p:spPr>
          <a:xfrm>
            <a:off x="45733" y="4798000"/>
            <a:ext cx="31053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Titillium Web SemiBold" panose="00000700000000000000" pitchFamily="2" charset="0"/>
              </a:rPr>
              <a:t>dyalog.tv / @dyalogapl / #dyalog</a:t>
            </a:r>
            <a:endParaRPr lang="en-GB" sz="1400" dirty="0">
              <a:solidFill>
                <a:schemeClr val="bg1"/>
              </a:solidFill>
              <a:latin typeface="Titillium Web SemiBold" panose="00000700000000000000" pitchFamily="2" charset="0"/>
            </a:endParaRPr>
          </a:p>
        </p:txBody>
      </p:sp>
      <p:sp>
        <p:nvSpPr>
          <p:cNvPr id="6" name="TextBox 5">
            <a:hlinkClick r:id="rId13" tooltip="Dyalog Videos"/>
            <a:extLst>
              <a:ext uri="{FF2B5EF4-FFF2-40B4-BE49-F238E27FC236}">
                <a16:creationId xmlns:a16="http://schemas.microsoft.com/office/drawing/2014/main" id="{0CD912D5-01D7-4C2C-BB2E-DE757C4B4F53}"/>
              </a:ext>
            </a:extLst>
          </p:cNvPr>
          <p:cNvSpPr txBox="1"/>
          <p:nvPr userDrawn="1"/>
        </p:nvSpPr>
        <p:spPr>
          <a:xfrm>
            <a:off x="116504" y="4764373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9" name="TextBox 8">
            <a:hlinkClick r:id="rId14" tooltip="Twitter: Dyalog Ltd"/>
            <a:extLst>
              <a:ext uri="{FF2B5EF4-FFF2-40B4-BE49-F238E27FC236}">
                <a16:creationId xmlns:a16="http://schemas.microsoft.com/office/drawing/2014/main" id="{D482BE76-D579-4B27-8E84-481BC2F183D7}"/>
              </a:ext>
            </a:extLst>
          </p:cNvPr>
          <p:cNvSpPr txBox="1"/>
          <p:nvPr userDrawn="1"/>
        </p:nvSpPr>
        <p:spPr>
          <a:xfrm>
            <a:off x="971600" y="4767222"/>
            <a:ext cx="945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0" name="TextBox 9">
            <a:hlinkClick r:id="rId15" tooltip="Twitter: Dyalog APL"/>
            <a:extLst>
              <a:ext uri="{FF2B5EF4-FFF2-40B4-BE49-F238E27FC236}">
                <a16:creationId xmlns:a16="http://schemas.microsoft.com/office/drawing/2014/main" id="{6B83ECE2-986A-4A3A-B6A8-B634CBE26BA7}"/>
              </a:ext>
            </a:extLst>
          </p:cNvPr>
          <p:cNvSpPr txBox="1"/>
          <p:nvPr userDrawn="1"/>
        </p:nvSpPr>
        <p:spPr>
          <a:xfrm>
            <a:off x="2051721" y="4764373"/>
            <a:ext cx="630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174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0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Titillium Web" panose="00000500000000000000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9421"/>
        </a:buClr>
        <a:buFont typeface="Wingdings" panose="05000000000000000000" pitchFamily="2" charset="2"/>
        <a:buChar char="Ø"/>
        <a:defRPr sz="3200" kern="1200">
          <a:solidFill>
            <a:schemeClr val="tx1"/>
          </a:solidFill>
          <a:latin typeface="Titillium Web SemiBold" panose="00000700000000000000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FF942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tillium Web SemiBold" panose="000007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FF9421"/>
        </a:buClr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Titillium Web SemiBold" panose="000007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FF942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Titillium Web SemiBold" panose="00000700000000000000" pitchFamily="2" charset="0"/>
          <a:ea typeface="+mn-ea"/>
          <a:cs typeface="+mn-cs"/>
        </a:defRPr>
      </a:lvl4pPr>
      <a:lvl5pPr marL="2154238" indent="-325438" algn="l" defTabSz="914400" rtl="0" eaLnBrk="1" latinLnBrk="0" hangingPunct="1">
        <a:spcBef>
          <a:spcPct val="20000"/>
        </a:spcBef>
        <a:buClr>
          <a:srgbClr val="FF9421"/>
        </a:buClr>
        <a:buFont typeface="Calibri" panose="020F0502020204030204" pitchFamily="34" charset="0"/>
        <a:buChar char="—"/>
        <a:defRPr sz="2000" kern="1200">
          <a:solidFill>
            <a:schemeClr val="tx1"/>
          </a:solidFill>
          <a:latin typeface="Titillium Web SemiBold" panose="000007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en-gb/dotnet/api/?view=netcore-3.1" TargetMode="Externa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236" y="726544"/>
            <a:ext cx="8280400" cy="261029"/>
          </a:xfrm>
        </p:spPr>
        <p:txBody>
          <a:bodyPr/>
          <a:lstStyle/>
          <a:p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Introducing 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Dyalog version 18.0</a:t>
            </a:r>
          </a:p>
        </p:txBody>
      </p:sp>
    </p:spTree>
    <p:extLst>
      <p:ext uri="{BB962C8B-B14F-4D97-AF65-F5344CB8AC3E}">
        <p14:creationId xmlns:p14="http://schemas.microsoft.com/office/powerpoint/2010/main" val="2638798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B1295-F738-43B5-9DAA-E1DF9D541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EAE62-F912-4378-AB9F-25325562F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2C9807-CA08-4C31-97E4-C3A6E739AB7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066F54-EB8C-4DEB-B68E-585C94DF3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90524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Operator: Constant  </a:t>
            </a:r>
            <a:r>
              <a:rPr lang="da-DK" dirty="0">
                <a:latin typeface="APL385 Unicode" panose="020B0709000202000203" pitchFamily="49" charset="0"/>
              </a:rPr>
              <a:t>⍺⍨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476021"/>
            <a:ext cx="805589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mat←2 3⍴⍳12    ⍝ A small matrix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 mat        ⍝ Always 0: Not VERY useful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latin typeface="APL385 Unicode" panose="020B0709000202000203" pitchFamily="49" charset="0"/>
              </a:rPr>
              <a:t>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              </a:t>
            </a:r>
            <a:r>
              <a:rPr lang="en-US" altLang="en-US" sz="1600">
                <a:latin typeface="APL385 Unicode" panose="020B0709000202000203" pitchFamily="49" charset="0"/>
              </a:rPr>
              <a:t>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br>
              <a:rPr lang="nb-NO" altLang="en-US" sz="1600">
                <a:latin typeface="APL385 Unicode" panose="020B0709000202000203" pitchFamily="49" charset="0"/>
              </a:rPr>
            </a:b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                                                       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br>
              <a:rPr lang="nb-NO" altLang="en-US" sz="1600" dirty="0">
                <a:latin typeface="APL385 Unicode" panose="020B0709000202000203" pitchFamily="49" charset="0"/>
              </a:rPr>
            </a:br>
            <a:endParaRPr lang="nb-NO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81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Operator: Constant  </a:t>
            </a:r>
            <a:r>
              <a:rPr lang="da-DK" dirty="0">
                <a:latin typeface="APL385 Unicode" panose="020B0709000202000203" pitchFamily="49" charset="0"/>
              </a:rPr>
              <a:t>⍺⍨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476021"/>
            <a:ext cx="805589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mat←2 3⍴⍳12    ⍝ A small matrix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 mat        ⍝ Always 0: Not VERY useful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              </a:t>
            </a:r>
            <a:r>
              <a:rPr lang="en-US" altLang="en-US" sz="1600">
                <a:latin typeface="APL385 Unicode" panose="020B0709000202000203" pitchFamily="49" charset="0"/>
              </a:rPr>
              <a:t>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br>
              <a:rPr lang="nb-NO" altLang="en-US" sz="1600">
                <a:latin typeface="APL385 Unicode" panose="020B0709000202000203" pitchFamily="49" charset="0"/>
              </a:rPr>
            </a:b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                                                       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br>
              <a:rPr lang="nb-NO" altLang="en-US" sz="1600" dirty="0">
                <a:latin typeface="APL385 Unicode" panose="020B0709000202000203" pitchFamily="49" charset="0"/>
              </a:rPr>
            </a:br>
            <a:endParaRPr lang="nb-NO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34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Operator: Constant  </a:t>
            </a:r>
            <a:r>
              <a:rPr lang="da-DK" dirty="0">
                <a:latin typeface="APL385 Unicode" panose="020B0709000202000203" pitchFamily="49" charset="0"/>
              </a:rPr>
              <a:t>⍺⍨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476021"/>
            <a:ext cx="805589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mat←2 3⍴⍳12    ⍝ A small matrix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 mat        ⍝ Always 0: Not VERY useful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⍨¨ mat   </a:t>
            </a: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⍝ 0 for each item of mat: (⍴mat)⍴0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br>
              <a:rPr lang="nb-NO" altLang="en-US" sz="1600">
                <a:latin typeface="APL385 Unicode" panose="020B0709000202000203" pitchFamily="49" charset="0"/>
              </a:rPr>
            </a:b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                                                       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br>
              <a:rPr lang="nb-NO" altLang="en-US" sz="1600" dirty="0">
                <a:latin typeface="APL385 Unicode" panose="020B0709000202000203" pitchFamily="49" charset="0"/>
              </a:rPr>
            </a:br>
            <a:endParaRPr lang="nb-NO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8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Operator: Constant  </a:t>
            </a:r>
            <a:r>
              <a:rPr lang="da-DK" dirty="0">
                <a:latin typeface="APL385 Unicode" panose="020B0709000202000203" pitchFamily="49" charset="0"/>
              </a:rPr>
              <a:t>⍺⍨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476021"/>
            <a:ext cx="805589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mat←2 3⍴⍳12    ⍝ A small matrix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 mat        ⍝ Always 0: Not VERY useful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⍨¨ mat   </a:t>
            </a: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⍝ 0 for each item of mat: (⍴mat)⍴0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0 0 0 </a:t>
            </a:r>
            <a:b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0 0 0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                                                       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br>
              <a:rPr lang="nb-NO" altLang="en-US" sz="1600" dirty="0">
                <a:latin typeface="APL385 Unicode" panose="020B0709000202000203" pitchFamily="49" charset="0"/>
              </a:rPr>
            </a:br>
            <a:endParaRPr lang="nb-NO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224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Operator: Constant  </a:t>
            </a:r>
            <a:r>
              <a:rPr lang="da-DK" dirty="0">
                <a:latin typeface="APL385 Unicode" panose="020B0709000202000203" pitchFamily="49" charset="0"/>
              </a:rPr>
              <a:t>⍺⍨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476021"/>
            <a:ext cx="805589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mat←2 3⍴⍳12    ⍝ A small matrix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 mat        ⍝ Always 0: Not VERY useful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⍨¨ mat   </a:t>
            </a: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⍝ 0 for each item of mat: (⍴mat)⍴0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0 0 0 </a:t>
            </a:r>
            <a:b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0 0 0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1 ¯1⍨⍤1⊢mat    ⍝ 2 columns with same number of rows as mat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br>
              <a:rPr lang="nb-NO" altLang="en-US" sz="1600" dirty="0">
                <a:latin typeface="APL385 Unicode" panose="020B0709000202000203" pitchFamily="49" charset="0"/>
              </a:rPr>
            </a:br>
            <a:endParaRPr lang="nb-NO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78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Operator: Constant  </a:t>
            </a:r>
            <a:r>
              <a:rPr lang="da-DK" dirty="0">
                <a:latin typeface="APL385 Unicode" panose="020B0709000202000203" pitchFamily="49" charset="0"/>
              </a:rPr>
              <a:t>⍺⍨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476020"/>
            <a:ext cx="8055896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mat←2 3⍴⍳12    ⍝ A small matrix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 mat        ⍝ Always 0: Not VERY useful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0 ⍨¨ mat   </a:t>
            </a: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⍝ 0 for each item of mat: (⍴mat)⍴0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0 0 0 </a:t>
            </a:r>
            <a:b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0 0 0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1 ¯1⍨⍤1⊢mat    ⍝ 2 columns with same number of rows as mat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¯1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¯1</a:t>
            </a:r>
            <a:b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nb-NO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452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Unique Mask  </a:t>
            </a:r>
            <a:r>
              <a:rPr lang="da-DK" dirty="0">
                <a:latin typeface="APL385 Unicode" panose="020B0709000202000203" pitchFamily="49" charset="0"/>
              </a:rPr>
              <a:t>≠⍵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845350"/>
            <a:ext cx="8345271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385 Unicode" panose="020B0709000202000203" pitchFamily="49" charset="0"/>
              </a:rPr>
              <a:t>      ≠ 1 1 2 2 2 3  ⍝ Mask which would select unique items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385 Unicode" panose="020B0709000202000203" pitchFamily="49" charset="0"/>
              </a:rPr>
              <a:t>1 0 1 0 0 </a:t>
            </a:r>
            <a:r>
              <a:rPr lang="en-US" altLang="en-US" sz="1600" dirty="0">
                <a:latin typeface="APL385 Unicode" panose="020B0709000202000203" pitchFamily="49" charset="0"/>
              </a:rPr>
              <a:t>1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en-US" altLang="en-US" sz="1600" dirty="0">
                <a:latin typeface="APL385 Unicode" panose="020B0709000202000203" pitchFamily="49" charset="0"/>
              </a:rPr>
            </a:br>
            <a:r>
              <a:rPr lang="en-US" altLang="en-US" sz="1600" dirty="0">
                <a:latin typeface="APL385 Unicode" panose="020B0709000202000203" pitchFamily="49" charset="0"/>
              </a:rPr>
              <a:t>      (≠,⊢) ↑2 3/'IBM' 'APL' ⍝ Works on Major Cells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1 IBM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0 IBM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1 APL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0 APL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0 APL</a:t>
            </a:r>
            <a:br>
              <a:rPr lang="en-US" altLang="en-US" sz="1600" dirty="0">
                <a:latin typeface="APL385 Unicode" panose="020B0709000202000203" pitchFamily="49" charset="0"/>
              </a:rPr>
            </a:b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33563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51520" y="1110395"/>
            <a:ext cx="805589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      ⎕←</a:t>
            </a:r>
            <a:r>
              <a:rPr lang="en-US" altLang="en-US" sz="1600" dirty="0" err="1">
                <a:latin typeface="APL385 Unicode" panose="020B0709000202000203" pitchFamily="49" charset="0"/>
              </a:rPr>
              <a:t>A←'Hello</a:t>
            </a:r>
            <a:r>
              <a:rPr lang="en-US" altLang="en-US" sz="1600" dirty="0">
                <a:latin typeface="APL385 Unicode" panose="020B0709000202000203" pitchFamily="49" charset="0"/>
              </a:rPr>
              <a:t>' 'World' (,⍥⊆) ⎕NULL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┌─────┬─────┬──────┐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│</a:t>
            </a:r>
            <a:r>
              <a:rPr lang="en-US" altLang="en-US" sz="1600" dirty="0" err="1">
                <a:latin typeface="APL385 Unicode" panose="020B0709000202000203" pitchFamily="49" charset="0"/>
              </a:rPr>
              <a:t>Hello│World</a:t>
            </a:r>
            <a:r>
              <a:rPr lang="en-US" altLang="en-US" sz="1600" dirty="0">
                <a:latin typeface="APL385 Unicode" panose="020B0709000202000203" pitchFamily="49" charset="0"/>
              </a:rPr>
              <a:t>│[Null]│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└─────┴─────┴──────┘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en-US" altLang="en-US" sz="1600" dirty="0">
                <a:latin typeface="APL385 Unicode" panose="020B0709000202000203" pitchFamily="49" charset="0"/>
              </a:rPr>
            </a:br>
            <a:r>
              <a:rPr lang="en-US" altLang="en-US" sz="1600" dirty="0">
                <a:latin typeface="APL385 Unicode" panose="020B0709000202000203" pitchFamily="49" charset="0"/>
              </a:rPr>
              <a:t>      ⎕C A   ⍝ ⎕C replaces 819⌶.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┌─────┬─────┬──────┐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│</a:t>
            </a:r>
            <a:r>
              <a:rPr lang="en-US" altLang="en-US" sz="1600" dirty="0" err="1">
                <a:latin typeface="APL385 Unicode" panose="020B0709000202000203" pitchFamily="49" charset="0"/>
              </a:rPr>
              <a:t>hello│world</a:t>
            </a:r>
            <a:r>
              <a:rPr lang="en-US" altLang="en-US" sz="1600" dirty="0">
                <a:latin typeface="APL385 Unicode" panose="020B0709000202000203" pitchFamily="49" charset="0"/>
              </a:rPr>
              <a:t>│[Null]│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└─────┴─────┴──────┘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      ⍝ Note that non-character elements are preserved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      'hello' ≡⍥⎕C 'Hello' ⍝ "over ⎕C" means case insensitive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8666994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0886" y="1446625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0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0886" y="1446625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]box off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378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35A24-69FD-4527-BB47-63F8774CC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1331C-AC45-4089-B532-5D9A70D12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A5D31D-1A84-4710-8FD0-7805F0C33A3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6AFAA6-5AF2-4011-B4AD-3DF44A1BC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92"/>
            <a:ext cx="9144000" cy="513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1886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0886" y="1446625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]box off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⎕C 'hello' 'world' ⍝ ⍺=1: Uppercase, 0: Lowercase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950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0886" y="1446625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]box off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⎕C 'hello' 'world' ⍝ ⍺=1: Uppercase, 0: Lowercase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HELLO  WORLD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349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0886" y="1446625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]box off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⎕C 'hello' 'world' ⍝ ⍺=1: Uppercase, 0: Lowercase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HELLO  WORLD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⎕C 'hello' 'world' ⍝ Not a scalar function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487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0886" y="1446625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]box off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⎕C 'hello' 'world' ⍝ ⍺=1: Uppercase, 0: Lowercase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HELLO  WORLD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⎕C 'hello' 'world' ⍝ Not a scalar function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DOMAIN ERROR: Invalid left argument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176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0886" y="1446625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]box off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⎕C 'hello' 'world' ⍝ ⍺=1: Uppercase, 0: Lowercase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HELLO  WORLD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⎕C 'hello' 'world' ⍝ Not a scalar function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DOMAIN ERROR: Invalid left argument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(⎕C@(1 1)(2 1)) 'hello' 'world'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latin typeface="APL385 Unicode" panose="020B0709000202000203" pitchFamily="49" charset="0"/>
              </a:rPr>
              <a:t>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30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Functions: Case Conversion </a:t>
            </a:r>
            <a:r>
              <a:rPr lang="da-DK" dirty="0">
                <a:latin typeface="APL385 Unicode" panose="020B0709000202000203" pitchFamily="49" charset="0"/>
              </a:rPr>
              <a:t>⎕C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0886" y="1446625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]box off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⎕C 'hello' 'world' ⍝ ⍺=1: Uppercase, 0: Lowercase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HELLO  WORLD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⎕C 'hello' 'world' ⍝ Not a scalar function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DOMAIN ERROR: Invalid left argument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(⎕C@(1 1)(2 1)) 'hello' 'world'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Hello  World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628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</a:t>
            </a:r>
            <a:br>
              <a:rPr lang="en-US" altLang="en-US" sz="1400"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746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⍸1 0 4            ⍝ Where on positive integers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</a:t>
            </a:r>
            <a:br>
              <a:rPr lang="en-US" altLang="en-US" sz="1400"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573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⍸1 0 4            ⍝ Where on positive integers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1 3 3 3 3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</a:t>
            </a:r>
            <a:br>
              <a:rPr lang="en-US" altLang="en-US" sz="1400"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900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⍸1 0 4            ⍝ Where on positive integers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(⍸⍣¯1) 1 3 3 3 3  ⍝ Inverse is "frequency count" (for ⍵ ascending)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latin typeface="APL385 Unicode" panose="020B0709000202000203" pitchFamily="49" charset="0"/>
              </a:rPr>
              <a:t>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</a:t>
            </a:r>
            <a:br>
              <a:rPr lang="en-US" altLang="en-US" sz="1400"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685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F01C4DE-902F-408D-B40E-FE41FF1B9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Launching APL on Source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98B180FB-40BE-4792-BA3A-DD4EAFE1F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har char=" "/>
            </a:pPr>
            <a:r>
              <a:rPr lang="da-DK"/>
              <a:t>   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                  </a:t>
            </a:r>
            <a:endParaRPr lang="da-DK" dirty="0"/>
          </a:p>
          <a:p>
            <a:pPr>
              <a:buChar char=" "/>
            </a:pPr>
            <a:r>
              <a:rPr lang="da-DK"/>
              <a:t>                                       </a:t>
            </a:r>
            <a:br>
              <a:rPr lang="da-DK"/>
            </a:br>
            <a:r>
              <a:rPr lang="da-DK"/>
              <a:t>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</a:t>
            </a:r>
            <a:endParaRPr lang="da-DK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35E437D-D3DB-4108-AB35-3C7A1095E3D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734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⍸1 0 4            ⍝ Where on positive integers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(⍸⍣¯1) 1 3 3 3 3  ⍝ Inverse is "frequency count" (for ⍵ ascending)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1 0 4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US" altLang="en-US" sz="140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</a:t>
            </a:r>
            <a:br>
              <a:rPr lang="en-US" altLang="en-US" sz="1400"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135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⍸1 0 4            ⍝ Where on positive integers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(⍸⍣¯1) 1 3 3 3 3  ⍝ Inverse is "frequency count" (for ⍵ ascending)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1 0 4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US" altLang="en-US" sz="140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1 0 ⊂ 1 2 3 4 ⍝ 1 starts a new partition: This has "always worked"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</a:t>
            </a:r>
            <a:br>
              <a:rPr lang="en-US" altLang="en-US" sz="1400"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607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⍸1 0 4            ⍝ Where on positive integers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(⍸⍣¯1) 1 3 3 3 3  ⍝ Inverse is "frequency count" (for ⍵ ascending)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1 0 4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US" altLang="en-US" sz="140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1 0 ⊂ 1 2 3 4 ⍝ 1 starts a new partition: This has "always worked"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┌───┬───┐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│1 2│3 4│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└───┴───┘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    </a:t>
            </a:r>
            <a:br>
              <a:rPr lang="en-US" altLang="en-US" sz="1400"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665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⍸1 0 4            ⍝ Where on positive integers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(⍸⍣¯1) 1 3 3 3 3  ⍝ Inverse is "frequency count" (for ⍵ ascending)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1 0 4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US" altLang="en-US" sz="140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1 0 ⊂ 1 2 3 4 ⍝ 1 starts a new partition: This has "always worked"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┌───┬───┐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│1 2│3 4│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└───┴───┘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1</a:t>
            </a: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0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3</a:t>
            </a: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0 ⊂ 1 2 3 4 ⍝ ⍺[i] decides how many elements are produced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┌───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┬┬┬───┐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endParaRPr lang="en-US" altLang="en-US" sz="1400" dirty="0">
              <a:solidFill>
                <a:srgbClr val="0070C0"/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   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30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540" y="1527053"/>
            <a:ext cx="8640960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⍸1 0 4            ⍝ Where on positive integers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(⍸⍣¯1) 1 3 3 3 3  ⍝ Inverse is "frequency count" (for ⍵ ascending)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1 0 4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US" altLang="en-US" sz="140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1 0 ⊂ 1 2 3 4 ⍝ 1 starts a new partition: This has "always worked"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┌───┬───┐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│1 2│3 4│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└───┴───┘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</a:t>
            </a: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1</a:t>
            </a: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0 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3</a:t>
            </a: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0 ⊂ 1 2 3 4 ⍝ ⍺[i] decides how many elements are produced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┌───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┬┬┬───┐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│1 2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│││3 4│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rgbClr val="FF0000"/>
                </a:solidFill>
                <a:latin typeface="APL385 Unicode" panose="020B0709000202000203" pitchFamily="49" charset="0"/>
              </a:rPr>
              <a:t>└───</a:t>
            </a:r>
            <a:r>
              <a:rPr lang="en-US" altLang="en-US" sz="1400">
                <a:solidFill>
                  <a:srgbClr val="0070C0"/>
                </a:solidFill>
                <a:latin typeface="APL385 Unicode" panose="020B0709000202000203" pitchFamily="49" charset="0"/>
              </a:rPr>
              <a:t>┴┴┴───┘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US" altLang="en-US" sz="1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31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31808" y="1110394"/>
            <a:ext cx="835499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Partitioning based on a partition length vector which contains zeros: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en-US" altLang="en-US" sz="1600">
                <a:latin typeface="APL385 Unicode" panose="020B0709000202000203" pitchFamily="49" charset="0"/>
              </a:rPr>
            </a:br>
            <a:r>
              <a:rPr lang="en-US" altLang="en-US" sz="1600">
                <a:latin typeface="APL385 Unicode" panose="020B0709000202000203" pitchFamily="49" charset="0"/>
              </a:rPr>
              <a:t>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pt-BR" altLang="en-US" sz="1600">
                <a:latin typeface="APL385 Unicode" panose="020B0709000202000203" pitchFamily="49" charset="0"/>
              </a:rPr>
              <a:t>                                               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pt-BR" altLang="en-US" sz="1600">
                <a:latin typeface="APL385 Unicode" panose="020B0709000202000203" pitchFamily="49" charset="0"/>
              </a:rPr>
              <a:t>         </a:t>
            </a:r>
            <a:br>
              <a:rPr lang="en-US" altLang="en-US" sz="1600">
                <a:latin typeface="APL385 Unicode" panose="020B0709000202000203" pitchFamily="49" charset="0"/>
              </a:rPr>
            </a:br>
            <a:r>
              <a:rPr lang="en-US" altLang="en-US" sz="1600">
                <a:latin typeface="APL385 Unicode" panose="020B0709000202000203" pitchFamily="49" charset="0"/>
              </a:rPr>
              <a:t>     </a:t>
            </a:r>
            <a:r>
              <a:rPr lang="pt-BR" altLang="en-US" sz="1600">
                <a:latin typeface="APL385 Unicode" panose="020B0709000202000203" pitchFamily="49" charset="0"/>
              </a:rPr>
              <a:t>                 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pt-BR" altLang="en-US" sz="1600">
                <a:latin typeface="APL385 Unicode" panose="020B0709000202000203" pitchFamily="49" charset="0"/>
              </a:rPr>
              <a:t>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647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31808" y="1110394"/>
            <a:ext cx="835499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Partitioning based on a partition length vector which contains zeros: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plens←2 0 0 3 0     ⍝ Partition Lengths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pt-BR" altLang="en-US" sz="1600">
                <a:latin typeface="APL385 Unicode" panose="020B0709000202000203" pitchFamily="49" charset="0"/>
              </a:rPr>
              <a:t>                                               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pt-BR" altLang="en-US" sz="1600">
                <a:latin typeface="APL385 Unicode" panose="020B0709000202000203" pitchFamily="49" charset="0"/>
              </a:rPr>
              <a:t>         </a:t>
            </a:r>
            <a:br>
              <a:rPr lang="en-US" altLang="en-US" sz="1600">
                <a:latin typeface="APL385 Unicode" panose="020B0709000202000203" pitchFamily="49" charset="0"/>
              </a:rPr>
            </a:br>
            <a:r>
              <a:rPr lang="en-US" altLang="en-US" sz="1600">
                <a:latin typeface="APL385 Unicode" panose="020B0709000202000203" pitchFamily="49" charset="0"/>
              </a:rPr>
              <a:t>     </a:t>
            </a:r>
            <a:r>
              <a:rPr lang="pt-BR" altLang="en-US" sz="1600">
                <a:latin typeface="APL385 Unicode" panose="020B0709000202000203" pitchFamily="49" charset="0"/>
              </a:rPr>
              <a:t>                 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pt-BR" altLang="en-US" sz="1600">
                <a:latin typeface="APL385 Unicode" panose="020B0709000202000203" pitchFamily="49" charset="0"/>
              </a:rPr>
              <a:t>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31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31808" y="1110394"/>
            <a:ext cx="835499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Partitioning based on a partition length vector which contains zeros: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plens←2 0 0 3 0     ⍝ Partition Lengths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+\¯1↓⎕IO,plens      ⍝ 1+Where empty cells need to go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latin typeface="APL385 Unicode" panose="020B0709000202000203" pitchFamily="49" charset="0"/>
              </a:rPr>
              <a:t>         </a:t>
            </a:r>
            <a:br>
              <a:rPr lang="en-US" altLang="en-US" sz="1600">
                <a:latin typeface="APL385 Unicode" panose="020B0709000202000203" pitchFamily="49" charset="0"/>
              </a:rPr>
            </a:br>
            <a:r>
              <a:rPr lang="en-US" altLang="en-US" sz="1600">
                <a:latin typeface="APL385 Unicode" panose="020B0709000202000203" pitchFamily="49" charset="0"/>
              </a:rPr>
              <a:t>     </a:t>
            </a:r>
            <a:r>
              <a:rPr lang="pt-BR" altLang="en-US" sz="1600">
                <a:latin typeface="APL385 Unicode" panose="020B0709000202000203" pitchFamily="49" charset="0"/>
              </a:rPr>
              <a:t>                 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pt-BR" altLang="en-US" sz="1600">
                <a:latin typeface="APL385 Unicode" panose="020B0709000202000203" pitchFamily="49" charset="0"/>
              </a:rPr>
              <a:t>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564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31808" y="1110394"/>
            <a:ext cx="835499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Partitioning based on a partition length vector which contains zeros: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plens←2 0 0 3 0     ⍝ Partition Lengths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+\¯1↓⎕IO,plens      ⍝ 1+Where empty cells need to go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1 3 3 3 6</a:t>
            </a: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</a:t>
            </a: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(⍸⍣¯1) +\¯1↓⎕IO,plens     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pt-BR" altLang="en-US" sz="1600">
                <a:latin typeface="APL385 Unicode" panose="020B0709000202000203" pitchFamily="49" charset="0"/>
              </a:rPr>
              <a:t>           </a:t>
            </a:r>
            <a:endParaRPr lang="pt-BR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35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31808" y="1110394"/>
            <a:ext cx="835499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Partitioning based on a partition length vector which contains zeros: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plens←2 0 0 3 0     ⍝ Partition Lengths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+\¯1↓⎕IO,plens      ⍝ 1+Where empty cells need to go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1 3 3 3 6</a:t>
            </a: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</a:t>
            </a: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(⍸⍣¯1) +\¯1↓⎕IO,plens      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1 0 3 0 0 1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F01C4DE-902F-408D-B40E-FE41FF1B9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Launching APL on Source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98B180FB-40BE-4792-BA3A-DD4EAFE1F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92500" lnSpcReduction="2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The interpreter can be launched on</a:t>
            </a:r>
          </a:p>
          <a:p>
            <a:pPr lvl="1"/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 binary workspace (.dws)</a:t>
            </a:r>
          </a:p>
          <a:p>
            <a:pPr lvl="1"/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 "dyalog application file" (.dyapp)</a:t>
            </a:r>
          </a:p>
          <a:p>
            <a:pPr>
              <a:buChar char=" "/>
            </a:pPr>
            <a:r>
              <a:rPr lang="da-DK"/>
              <a:t>                                       </a:t>
            </a:r>
            <a:br>
              <a:rPr lang="da-DK"/>
            </a:br>
            <a:r>
              <a:rPr lang="da-DK"/>
              <a:t>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</a:t>
            </a:r>
            <a:endParaRPr lang="da-DK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35E437D-D3DB-4108-AB35-3C7A1095E3D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32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31808" y="1110394"/>
            <a:ext cx="835499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Partitioning based on a partition length vector which contains zeros: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plens←2 0 0 3 0     ⍝ Partition Lengths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+\¯1↓⎕IO,plens      ⍝ 1+Where empty cells need to go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1 3 3 3 6</a:t>
            </a: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</a:t>
            </a: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(⍸⍣¯1) +\¯1↓⎕IO,plens      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1 0 3 0 0 1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3 0 0 1 ⊂ 'abcde'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199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Extensions: Where </a:t>
            </a:r>
            <a:r>
              <a:rPr lang="da-DK" dirty="0">
                <a:latin typeface="APL385 Unicode" panose="020B0709000202000203" pitchFamily="49" charset="0"/>
              </a:rPr>
              <a:t>⍸</a:t>
            </a:r>
            <a:r>
              <a:rPr lang="da-DK" dirty="0"/>
              <a:t> and Partition </a:t>
            </a:r>
            <a:r>
              <a:rPr lang="da-DK" dirty="0">
                <a:latin typeface="APL385 Unicode" panose="020B0709000202000203" pitchFamily="49" charset="0"/>
              </a:rPr>
              <a:t>⊂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31808" y="1110394"/>
            <a:ext cx="835499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Partitioning based on a partition length vector which contains zeros: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plens←2 0 0 3 0     ⍝ Partition Lengths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+\¯1↓⎕IO,plens      ⍝ 1+Where empty cells need to go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1 3 3 3 6</a:t>
            </a: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</a:t>
            </a: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(⍸⍣¯1) +\¯1↓⎕IO,plens      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pt-BR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1 0 3 0 0 1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0 3 0 0 1 ⊂ 'abcde'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┌──┬┬┬───┬┐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│ab│││cde││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└──┴┴┴───┴┘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64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            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</a:t>
            </a:r>
            <a:r>
              <a:rPr lang="it-IT" altLang="en-US">
                <a:latin typeface="APL385 Unicode" panose="020B0709000202000203" pitchFamily="49" charset="0"/>
              </a:rPr>
              <a:t>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it-IT" altLang="en-US">
                <a:latin typeface="APL385 Unicode" panose="020B0709000202000203" pitchFamily="49" charset="0"/>
              </a:rPr>
              <a:t>  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16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>
                <a:latin typeface="APL385 Unicode" panose="020B0709000202000203" pitchFamily="49" charset="0"/>
              </a:rPr>
              <a:t>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            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</a:t>
            </a:r>
            <a:r>
              <a:rPr lang="it-IT" altLang="en-US">
                <a:latin typeface="APL385 Unicode" panose="020B0709000202000203" pitchFamily="49" charset="0"/>
              </a:rPr>
              <a:t>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it-IT" altLang="en-US">
                <a:latin typeface="APL385 Unicode" panose="020B0709000202000203" pitchFamily="49" charset="0"/>
              </a:rPr>
              <a:t>  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50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            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</a:t>
            </a:r>
            <a:r>
              <a:rPr lang="it-IT" altLang="en-US">
                <a:latin typeface="APL385 Unicode" panose="020B0709000202000203" pitchFamily="49" charset="0"/>
              </a:rPr>
              <a:t>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it-IT" altLang="en-US">
                <a:latin typeface="APL385 Unicode" panose="020B0709000202000203" pitchFamily="49" charset="0"/>
              </a:rPr>
              <a:t>  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423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⎕DT ⊂⎕TS ⍝ Left argument is "target type": 1 = day number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</a:t>
            </a:r>
            <a:r>
              <a:rPr lang="it-IT" altLang="en-US">
                <a:latin typeface="APL385 Unicode" panose="020B0709000202000203" pitchFamily="49" charset="0"/>
              </a:rPr>
              <a:t>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it-IT" altLang="en-US">
                <a:latin typeface="APL385 Unicode" panose="020B0709000202000203" pitchFamily="49" charset="0"/>
              </a:rPr>
              <a:t>  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3310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⎕DT ⊂⎕TS ⍝ Left argument is "target type": 1 = day number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43949.56179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</a:t>
            </a:r>
            <a:r>
              <a:rPr lang="it-IT" altLang="en-US">
                <a:latin typeface="APL385 Unicode" panose="020B0709000202000203" pitchFamily="49" charset="0"/>
              </a:rPr>
              <a:t>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it-IT" altLang="en-US">
                <a:latin typeface="APL385 Unicode" panose="020B0709000202000203" pitchFamily="49" charset="0"/>
              </a:rPr>
              <a:t>  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33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⎕DT ⊂⎕TS ⍝ Left argument is "target type": 1 = day number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43949.56179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¯1 ⎕DT 43949.56179+0 1 ⍝ ¯1 = ⎕TS vector format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>
                <a:latin typeface="APL385 Unicode" panose="020B0709000202000203" pitchFamily="49" charset="0"/>
              </a:rPr>
              <a:t>                                               </a:t>
            </a:r>
            <a:endParaRPr lang="nl-NL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</a:t>
            </a:r>
            <a:r>
              <a:rPr lang="it-IT" altLang="en-US">
                <a:latin typeface="APL385 Unicode" panose="020B0709000202000203" pitchFamily="49" charset="0"/>
              </a:rPr>
              <a:t>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it-IT" altLang="en-US">
                <a:latin typeface="APL385 Unicode" panose="020B0709000202000203" pitchFamily="49" charset="0"/>
              </a:rPr>
              <a:t>  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435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⎕DT ⊂⎕TS ⍝ Left argument is "target type": 1 = day number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43949.56179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¯1 ⎕DT 43949.56179+0 1 ⍝ ¯1 = ⎕TS vector format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┌──────────────────────┬──────────────────────┐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│2020 4 29 13 28 58 656│2020 4 30 13 28 58 656│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└──────────────────────┴──────────────────────┘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>
                <a:latin typeface="APL385 Unicode" panose="020B0709000202000203" pitchFamily="49" charset="0"/>
              </a:rPr>
            </a:br>
            <a:r>
              <a:rPr lang="nl-NL" altLang="en-US">
                <a:latin typeface="APL385 Unicode" panose="020B0709000202000203" pitchFamily="49" charset="0"/>
              </a:rPr>
              <a:t>      </a:t>
            </a:r>
            <a:r>
              <a:rPr lang="it-IT" altLang="en-US">
                <a:latin typeface="APL385 Unicode" panose="020B0709000202000203" pitchFamily="49" charset="0"/>
              </a:rPr>
              <a:t>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it-IT" altLang="en-US">
                <a:latin typeface="APL385 Unicode" panose="020B0709000202000203" pitchFamily="49" charset="0"/>
              </a:rPr>
              <a:t>  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523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⎕DT ⊂⎕TS ⍝ Left argument is "target type": 1 = day number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43949.56179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¯1 ⎕DT 43949.56179+0 1 ⍝ ¯1 = ⎕TS vector format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┌──────────────────────┬──────────────────────┐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│2020 4 29 13 28 58 656│2020 4 30 13 28 58 656│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└──────────────────────┴──────────────────────┘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</a:t>
            </a:r>
            <a:r>
              <a:rPr lang="it-IT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3⊃⎕FRDCI 1 1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it-IT" altLang="en-US">
                <a:latin typeface="APL385 Unicode" panose="020B0709000202000203" pitchFamily="49" charset="0"/>
              </a:rPr>
              <a:t>              </a:t>
            </a: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269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F01C4DE-902F-408D-B40E-FE41FF1B9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Launching APL on Source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98B180FB-40BE-4792-BA3A-DD4EAFE1F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92500" lnSpcReduction="2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The interpreter can be launched on</a:t>
            </a:r>
          </a:p>
          <a:p>
            <a:pPr lvl="1"/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 binary workspace (.dws)</a:t>
            </a:r>
          </a:p>
          <a:p>
            <a:pPr lvl="1"/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 "dyalog application file" (.dyapp)</a:t>
            </a:r>
          </a:p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Version 18.0 allows ANY APL source file</a:t>
            </a:r>
            <a:b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- with special treatment of</a:t>
            </a:r>
          </a:p>
          <a:p>
            <a:pPr lvl="1"/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Functions (.aplf)</a:t>
            </a:r>
          </a:p>
          <a:p>
            <a:pPr lvl="1"/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Namespaces (.apln)</a:t>
            </a:r>
          </a:p>
          <a:p>
            <a:pPr lvl="1"/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Classes (.aplc)</a:t>
            </a:r>
            <a:endParaRPr lang="da-DK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35E437D-D3DB-4108-AB35-3C7A1095E3D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85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⎕DT ⊂⎕TS ⍝ Left argument is "target type": 1 = day number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43949.56179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¯1 ⎕DT 43949.56179+0 1 ⍝ ¯1 = ⎕TS vector format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┌──────────────────────┬──────────────────────┐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│2020 4 29 13 28 58 656│2020 4 30 13 28 58 656│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└──────────────────────┴──────────────────────┘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</a:t>
            </a:r>
            <a:r>
              <a:rPr lang="it-IT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3⊃⎕FRDCI 1 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it-IT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9.529003275E10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        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42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⎕DT ⊂⎕TS ⍝ Left argument is "target type": 1 = day number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43949.56179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¯1 ⎕DT 43949.56179+0 1 ⍝ ¯1 = ⎕TS vector format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┌──────────────────────┬──────────────────────┐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│2020 4 29 13 28 58 656│2020 4 30 13 28 58 656│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└──────────────────────┴──────────────────────┘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</a:t>
            </a:r>
            <a:r>
              <a:rPr lang="it-IT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3⊃⎕FRDCI 1 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it-IT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9.529003275E10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2 ¯1 ⎕DT 3⊃⎕FRDCI 1 1 ⍝ From 2 = FRDCI to ¯1 = ⎕TS</a:t>
            </a:r>
          </a:p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US" altLang="en-US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>
                <a:latin typeface="APL385 Unicode" panose="020B0709000202000203" pitchFamily="49" charset="0"/>
              </a:rPr>
              <a:t>   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9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6750750" cy="3306985"/>
          </a:xfrm>
        </p:spPr>
        <p:txBody>
          <a:bodyPr>
            <a:normAutofit fontScale="40000" lnSpcReduction="20000"/>
          </a:bodyPr>
          <a:lstStyle/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+2 ⎕NQ'.' 'DateToIDN'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1 ⎕DT ⊂⎕TS ⍝ Left argument is "target type": 1 = day number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43949.56179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¯1 ⎕DT 43949.56179+0 1 ⍝ ¯1 = ⎕TS vector format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┌──────────────────────┬──────────────────────┐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│2020 4 29 13 28 58 656│2020 4 30 13 28 58 656│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└──────────────────────┴──────────────────────┘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</a:t>
            </a:r>
            <a:r>
              <a:rPr lang="it-IT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3⊃⎕FRDCI 1 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it-IT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9.529003275E10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it-IT" altLang="en-US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2 ¯1 ⎕DT 3⊃⎕FRDCI 1 1 ⍝ From 2 = FRDCI to ¯1 =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┌──────────────────────┐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│2020 4 29 13 33 32 500│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33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└──────────────────────┘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74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 sz="1400">
                <a:latin typeface="APL385 Unicode" panose="020B0709000202000203" pitchFamily="49" charset="0"/>
              </a:rPr>
            </a:b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 sz="1400">
                <a:latin typeface="APL385 Unicode" panose="020B0709000202000203" pitchFamily="49" charset="0"/>
              </a:rPr>
            </a:b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400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 sz="1400">
                <a:latin typeface="APL385 Unicode" panose="020B0709000202000203" pitchFamily="49" charset="0"/>
              </a:rPr>
            </a:b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 sz="1400">
                <a:latin typeface="APL385 Unicode" panose="020B0709000202000203" pitchFamily="49" charset="0"/>
              </a:rPr>
            </a:b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523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2020 4 29 11 35 49 911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 sz="1400">
                <a:latin typeface="APL385 Unicode" panose="020B0709000202000203" pitchFamily="49" charset="0"/>
              </a:rPr>
            </a:b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 sz="1400">
                <a:latin typeface="APL385 Unicode" panose="020B0709000202000203" pitchFamily="49" charset="0"/>
              </a:rPr>
            </a:b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391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2020 4 29 11 35 49 911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↑¯1 ⎕DT 'ZB' ⍝ Zulu (UTC) and Bravo (CET-Summer) time at ⎕TS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 sz="1400">
                <a:latin typeface="APL385 Unicode" panose="020B0709000202000203" pitchFamily="49" charset="0"/>
              </a:rPr>
            </a:b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417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2020 4 29 11 35 49 911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↑¯1 ⎕DT 'ZB' ⍝ Zulu (UTC) and Bravo (CET-Summer) time at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2020 4 29 13 36 46 713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br>
              <a:rPr lang="nl-NL" altLang="en-US" sz="1400">
                <a:latin typeface="APL385 Unicode" panose="020B0709000202000203" pitchFamily="49" charset="0"/>
              </a:rPr>
            </a:br>
            <a:r>
              <a:rPr lang="nl-NL" altLang="en-US" sz="1400">
                <a:latin typeface="APL385 Unicode" panose="020B0709000202000203" pitchFamily="49" charset="0"/>
              </a:rPr>
              <a:t>                                                                     </a:t>
            </a:r>
            <a:endParaRPr lang="nl-NL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667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2020 4 29 11 35 49 911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↑¯1 ⎕DT 'ZB' ⍝ Zulu (UTC) and Bravo (CET-Summer) time at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2020 4 29 13 36 46 713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24×-/1 ⎕DT 'JZ' ⍝ Difference in hours between J = Local and Zulu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l-NL" altLang="en-US" sz="1400">
                <a:latin typeface="APL385 Unicode" panose="020B0709000202000203" pitchFamily="49" charset="0"/>
              </a:rPr>
              <a:t> </a:t>
            </a:r>
            <a:r>
              <a:rPr lang="en-US" altLang="en-US" sz="1400">
                <a:latin typeface="APL385 Unicode" panose="020B0709000202000203" pitchFamily="49" charset="0"/>
              </a:rPr>
              <a:t>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839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2020 4 29 11 35 49 911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↑¯1 ⎕DT 'ZB' ⍝ Zulu (UTC) and Bravo (CET-Summer) time at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2020 4 29 13 36 46 713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24×-/1 ⎕DT 'JZ' ⍝ Difference in hours between J = Local and Zulu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</a:t>
            </a: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878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F01C4DE-902F-408D-B40E-FE41FF1B9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Launching APL on Source Files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35E437D-D3DB-4108-AB35-3C7A1095E3D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 descr=" 8">
            <a:extLst>
              <a:ext uri="{FF2B5EF4-FFF2-40B4-BE49-F238E27FC236}">
                <a16:creationId xmlns:a16="http://schemas.microsoft.com/office/drawing/2014/main" id="{AC2F720D-20FD-4E73-B687-F20E7B534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706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2020 4 29 11 35 49 911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↑¯1 ⎕DT 'ZB' ⍝ Zulu (UTC) and Bravo (CET-Summer) time at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2020 4 29 13 36 46 713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24×-/1 ⎕DT 'JZ' ⍝ Difference in hours between J = Local and Zulu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</a:t>
            </a: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⍝ Date/Time formatting (experimental)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                  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924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2020 4 29 11 35 49 911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↑¯1 ⎕DT 'ZB' ⍝ Zulu (UTC) and Bravo (CET-Summer) time at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2020 4 29 13 36 46 713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24×-/1 ⎕DT 'JZ' ⍝ Difference in hours between J = Local and Zulu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</a:t>
            </a: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⍝ Date/Time formatting (experimental)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'__da__Dddd, DDoo mmmm YYYY; hh:mm:ss' (1200⌶) tn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latin typeface="APL385 Unicode" panose="020B0709000202000203" pitchFamily="49" charset="0"/>
              </a:rPr>
              <a:t>                                    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endParaRPr lang="en-GB" sz="1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939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2D823DB-878A-4C63-8AF5-7B1A511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Date/Time Conversion: </a:t>
            </a:r>
            <a:r>
              <a:rPr lang="da-DK" dirty="0">
                <a:latin typeface="APL385 Unicode" panose="020B0709000202000203" pitchFamily="49" charset="0"/>
              </a:rPr>
              <a:t>⎕DT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312A3038-AC96-4C7B-BB8A-7B6B703C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11610"/>
            <a:ext cx="7920880" cy="3306985"/>
          </a:xfrm>
        </p:spPr>
        <p:txBody>
          <a:bodyPr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⊃¯1 ⎕DT 'Z' ⍝ Character Scalars represent Time Zones (Z = UTC)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2020 4 29 11 35 49 911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↑¯1 ⎕DT 'ZB' ⍝ Zulu (UTC) and Bravo (CET-Summer) time at ⎕TS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2020 4 29 11 36 46 713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2020 4 29 13 36 46 713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b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24×-/1 ⎕DT 'JZ' ⍝ Difference in hours between J = Local and Zulu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l-NL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2</a:t>
            </a: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4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⍝ Date/Time formatting (experimental)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'__da__Dddd, DDoo mmmm YYYY; hh:mm:ss' (1200⌶) tn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Onsdag, 13. februar 2019; 10:16:56</a:t>
            </a:r>
            <a:br>
              <a:rPr lang="en-US" altLang="en-US" sz="14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GB" sz="14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490AB1CF-A2B3-47D6-913C-464F15ADA56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79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70D503E3-C86C-4A67-81F2-27D96156F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17C52691-9501-438A-B069-1CD6E105A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11B3F69-7BC5-43DB-8FDA-46A2B09F3CC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8DA8E06B-7340-47FC-B70A-9E1D684AB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250" y="0"/>
            <a:ext cx="7249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00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70D503E3-C86C-4A67-81F2-27D96156F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17C52691-9501-438A-B069-1CD6E105A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11B3F69-7BC5-43DB-8FDA-46A2B09F3CC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8DA8E06B-7340-47FC-B70A-9E1D684AB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250" y="0"/>
            <a:ext cx="7249500" cy="5143500"/>
          </a:xfrm>
          <a:prstGeom prst="rect">
            <a:avLst/>
          </a:prstGeom>
        </p:spPr>
      </p:pic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A5E15583-3825-4E92-8483-D3064A963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250" y="0"/>
            <a:ext cx="7249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82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625C3-1FA4-47EE-84B6-44C2D586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Version 18.0 – a MAJOR release!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B6DFF-B336-4322-84E5-5589722898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/>
              <a:t>Platform Equivalence</a:t>
            </a:r>
          </a:p>
          <a:p>
            <a:r>
              <a:rPr lang="da-DK" sz="1600" dirty="0"/>
              <a:t>.NET Core Bridge</a:t>
            </a:r>
          </a:p>
          <a:p>
            <a:r>
              <a:rPr lang="da-DK" sz="1600" dirty="0"/>
              <a:t>Launch Source Files</a:t>
            </a:r>
            <a:endParaRPr lang="en-GB" sz="1600" dirty="0"/>
          </a:p>
          <a:p>
            <a:r>
              <a:rPr lang="da-DK" sz="1600" dirty="0"/>
              <a:t>Configuration Files</a:t>
            </a:r>
          </a:p>
          <a:p>
            <a:r>
              <a:rPr lang="da-DK" sz="1600" dirty="0"/>
              <a:t>HTMLRenderer + RIDE enhancements</a:t>
            </a:r>
          </a:p>
          <a:p>
            <a:pPr marL="0" indent="0">
              <a:buNone/>
            </a:pPr>
            <a:r>
              <a:rPr lang="da-DK" sz="1600" dirty="0"/>
              <a:t>Easier to Build, Test, Deploy</a:t>
            </a:r>
          </a:p>
          <a:p>
            <a:r>
              <a:rPr lang="da-DK" sz="1600" dirty="0"/>
              <a:t>Launch source files</a:t>
            </a:r>
            <a:endParaRPr lang="en-GB" sz="1600" dirty="0"/>
          </a:p>
          <a:p>
            <a:r>
              <a:rPr lang="da-DK" sz="1600" dirty="0"/>
              <a:t>Configuration Files</a:t>
            </a:r>
          </a:p>
          <a:p>
            <a:r>
              <a:rPr lang="da-DK" sz="1600" dirty="0"/>
              <a:t>Multi-Line Input</a:t>
            </a:r>
          </a:p>
          <a:p>
            <a:pPr marL="0" indent="0">
              <a:buNone/>
            </a:pPr>
            <a:r>
              <a:rPr lang="da-DK" sz="1600" dirty="0"/>
              <a:t>Performance</a:t>
            </a:r>
          </a:p>
          <a:p>
            <a:r>
              <a:rPr lang="da-DK" sz="1600" dirty="0"/>
              <a:t>"Performance QA" nearly 10% faster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2E20D4-4F5C-464F-99E9-A80D8347E9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95F960-1594-4608-A51A-E7476E98C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1980" y="1200151"/>
            <a:ext cx="4038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/>
              <a:t>Improving the Tool of Thought</a:t>
            </a:r>
          </a:p>
          <a:p>
            <a:r>
              <a:rPr lang="da-DK" sz="1600" dirty="0"/>
              <a:t>Operators ⍨ Constant, </a:t>
            </a:r>
            <a:r>
              <a:rPr lang="da-DK" sz="1600" dirty="0">
                <a:latin typeface="APL385 Unicode" panose="020B0709000202000203" pitchFamily="49" charset="0"/>
              </a:rPr>
              <a:t>⍤</a:t>
            </a:r>
            <a:r>
              <a:rPr lang="da-DK" sz="1600" dirty="0"/>
              <a:t> Atop, </a:t>
            </a:r>
            <a:r>
              <a:rPr lang="da-DK" sz="1600" dirty="0">
                <a:latin typeface="APL385 Unicode" panose="020B0709000202000203" pitchFamily="49" charset="0"/>
              </a:rPr>
              <a:t>⍥</a:t>
            </a:r>
            <a:r>
              <a:rPr lang="da-DK" sz="1600" dirty="0"/>
              <a:t> Over</a:t>
            </a:r>
          </a:p>
          <a:p>
            <a:r>
              <a:rPr lang="da-DK" sz="1600" dirty="0"/>
              <a:t>Function ≠ Unique Mask</a:t>
            </a:r>
          </a:p>
          <a:p>
            <a:r>
              <a:rPr lang="da-DK" sz="1600" dirty="0"/>
              <a:t>Case Folding with </a:t>
            </a:r>
            <a:r>
              <a:rPr lang="da-DK" sz="1600" dirty="0">
                <a:latin typeface="APL385 Unicode" panose="020B0709000202000203" pitchFamily="49" charset="0"/>
              </a:rPr>
              <a:t>⎕C</a:t>
            </a:r>
          </a:p>
          <a:p>
            <a:r>
              <a:rPr lang="en-GB" sz="1600" dirty="0"/>
              <a:t>Date Conversions with </a:t>
            </a:r>
            <a:r>
              <a:rPr lang="en-GB" sz="1600" dirty="0">
                <a:latin typeface="APL385 Unicode" panose="020B0709000202000203" pitchFamily="49" charset="0"/>
              </a:rPr>
              <a:t>⎕DT</a:t>
            </a:r>
          </a:p>
          <a:p>
            <a:r>
              <a:rPr lang="da-DK" sz="1600" dirty="0"/>
              <a:t>Multi-Line Input</a:t>
            </a:r>
          </a:p>
        </p:txBody>
      </p:sp>
    </p:spTree>
    <p:extLst>
      <p:ext uri="{BB962C8B-B14F-4D97-AF65-F5344CB8AC3E}">
        <p14:creationId xmlns:p14="http://schemas.microsoft.com/office/powerpoint/2010/main" val="182112683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539A3-2234-4F40-B8E1-5DB0FB454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Version 18.0 Availability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2F202-1AC1-4A34-BC44-2D5248B3F7E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In Beta Testing</a:t>
            </a:r>
          </a:p>
          <a:p>
            <a:r>
              <a:rPr lang="da-DK" dirty="0"/>
              <a:t>Release ”In May”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CD9AC9-6DDE-4D48-8D86-9AD7DBAFAFA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3FF670-C7D0-4593-A28B-FBA644A1E33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79062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D550A-B00B-4A2F-977F-2FC28345C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5B2D5-8A32-4578-93FF-990A97737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42E0A-B62C-4072-BAC8-60186A0A784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632BC7-00E8-4846-8283-339EC796D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46" y="385683"/>
            <a:ext cx="9135354" cy="437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2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F01C4DE-902F-408D-B40E-FE41FF1B9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Launching APL on Source Files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35E437D-D3DB-4108-AB35-3C7A1095E3D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FFDC383D-8384-478E-B8BA-7859A4342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0327" y="491748"/>
            <a:ext cx="5288097" cy="2093096"/>
          </a:xfrm>
          <a:prstGeom prst="rect">
            <a:avLst/>
          </a:prstGeom>
        </p:spPr>
      </p:pic>
      <p:sp>
        <p:nvSpPr>
          <p:cNvPr id="8" name="Content Placeholder 7" descr=" 8">
            <a:extLst>
              <a:ext uri="{FF2B5EF4-FFF2-40B4-BE49-F238E27FC236}">
                <a16:creationId xmlns:a16="http://schemas.microsoft.com/office/drawing/2014/main" id="{AC2F720D-20FD-4E73-B687-F20E7B534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149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F01C4DE-902F-408D-B40E-FE41FF1B9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Launching APL on Source Files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35E437D-D3DB-4108-AB35-3C7A1095E3D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FFDC383D-8384-478E-B8BA-7859A4342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0327" y="491748"/>
            <a:ext cx="5288097" cy="2093096"/>
          </a:xfrm>
          <a:prstGeom prst="rect">
            <a:avLst/>
          </a:prstGeom>
        </p:spPr>
      </p:pic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1011EEEA-3768-4ED4-9EC3-53A557D68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39557"/>
            <a:ext cx="9144000" cy="2717030"/>
          </a:xfrm>
          <a:prstGeom prst="rect">
            <a:avLst/>
          </a:prstGeom>
        </p:spPr>
      </p:pic>
      <p:sp>
        <p:nvSpPr>
          <p:cNvPr id="8" name="Content Placeholder 7" descr=" 8">
            <a:extLst>
              <a:ext uri="{FF2B5EF4-FFF2-40B4-BE49-F238E27FC236}">
                <a16:creationId xmlns:a16="http://schemas.microsoft.com/office/drawing/2014/main" id="{AC2F720D-20FD-4E73-B687-F20E7B534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3986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A185FDF1-E0C9-46A9-B5A8-9E8560BC2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31" y="397144"/>
            <a:ext cx="9144000" cy="4349212"/>
          </a:xfrm>
          <a:prstGeom prst="rect">
            <a:avLst/>
          </a:prstGeom>
        </p:spPr>
      </p:pic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0D96696-B247-427F-A8A8-62638F4173A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932D71B-9487-48B3-A932-BE3F28CD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710" y="-66721"/>
            <a:ext cx="7733202" cy="594066"/>
          </a:xfrm>
        </p:spPr>
        <p:txBody>
          <a:bodyPr>
            <a:noAutofit/>
          </a:bodyPr>
          <a:lstStyle/>
          <a:p>
            <a:r>
              <a:rPr lang="da-DK" sz="3600" dirty="0"/>
              <a:t>1 Namespace File = Application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55498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A185FDF1-E0C9-46A9-B5A8-9E8560BC2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31" y="397144"/>
            <a:ext cx="9144000" cy="4349212"/>
          </a:xfrm>
          <a:prstGeom prst="rect">
            <a:avLst/>
          </a:prstGeom>
        </p:spPr>
      </p:pic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0D96696-B247-427F-A8A8-62638F4173A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932D71B-9487-48B3-A932-BE3F28CD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710" y="-66721"/>
            <a:ext cx="7733202" cy="594066"/>
          </a:xfrm>
        </p:spPr>
        <p:txBody>
          <a:bodyPr>
            <a:noAutofit/>
          </a:bodyPr>
          <a:lstStyle/>
          <a:p>
            <a:r>
              <a:rPr lang="da-DK" sz="3600" dirty="0"/>
              <a:t>1 Namespace File = Application</a:t>
            </a:r>
            <a:endParaRPr lang="en-GB" sz="3600" dirty="0"/>
          </a:p>
        </p:txBody>
      </p:sp>
      <p:sp>
        <p:nvSpPr>
          <p:cNvPr id="5" name="Rectangle 4" descr=" 8">
            <a:extLst>
              <a:ext uri="{FF2B5EF4-FFF2-40B4-BE49-F238E27FC236}">
                <a16:creationId xmlns:a16="http://schemas.microsoft.com/office/drawing/2014/main" id="{CEC061FC-682A-422B-9AAA-2877D977A3F5}"/>
              </a:ext>
            </a:extLst>
          </p:cNvPr>
          <p:cNvSpPr/>
          <p:nvPr/>
        </p:nvSpPr>
        <p:spPr>
          <a:xfrm>
            <a:off x="4391981" y="1330352"/>
            <a:ext cx="585064" cy="144637"/>
          </a:xfrm>
          <a:prstGeom prst="rect">
            <a:avLst/>
          </a:prstGeom>
          <a:solidFill>
            <a:srgbClr val="EB8B21">
              <a:alpha val="43137"/>
            </a:srgbClr>
          </a:solidFill>
          <a:ln>
            <a:solidFill>
              <a:srgbClr val="EB8B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779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EB6DD-0E82-439D-94A9-4074DD303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But First: Switching Gears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FBF83-4BD5-48E4-ADF7-145E028D9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sz="2400" dirty="0"/>
              <a:t>Due to Corona virus lockdowns, many APL</a:t>
            </a:r>
            <a:br>
              <a:rPr lang="da-DK" sz="2400" dirty="0"/>
            </a:br>
            <a:r>
              <a:rPr lang="da-DK" sz="2400" dirty="0"/>
              <a:t>meetings have been cancelled or postponed</a:t>
            </a:r>
          </a:p>
          <a:p>
            <a:pPr lvl="1"/>
            <a:r>
              <a:rPr lang="da-DK" sz="2000" dirty="0"/>
              <a:t>FinnAPL, SwedAPL, APL Germany, </a:t>
            </a:r>
            <a:br>
              <a:rPr lang="da-DK" sz="2000" dirty="0"/>
            </a:br>
            <a:r>
              <a:rPr lang="da-DK" sz="2000" dirty="0"/>
              <a:t>British APL Association, NYC Meetups...</a:t>
            </a:r>
          </a:p>
          <a:p>
            <a:endParaRPr lang="da-DK" sz="2400" dirty="0"/>
          </a:p>
          <a:p>
            <a:r>
              <a:rPr lang="da-DK" sz="2400" dirty="0"/>
              <a:t>Dyalog will now run ”webinars”</a:t>
            </a:r>
            <a:br>
              <a:rPr lang="da-DK" sz="2400" dirty="0"/>
            </a:br>
            <a:r>
              <a:rPr lang="da-DK" sz="2400" dirty="0"/>
              <a:t>every two weeks</a:t>
            </a:r>
          </a:p>
          <a:p>
            <a:pPr lvl="1"/>
            <a:r>
              <a:rPr lang="da-DK" sz="2000" dirty="0"/>
              <a:t>We will also start producing "Web casts"</a:t>
            </a:r>
            <a:br>
              <a:rPr lang="da-DK" sz="2000" dirty="0"/>
            </a:br>
            <a:r>
              <a:rPr lang="da-DK" sz="2000" dirty="0"/>
              <a:t>to explain how to get started with new</a:t>
            </a:r>
            <a:br>
              <a:rPr lang="da-DK" sz="2000" dirty="0"/>
            </a:br>
            <a:r>
              <a:rPr lang="da-DK" sz="2000" dirty="0"/>
              <a:t>(and some old) features.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B1BDEC-1ED2-4ED2-9A51-B00930BD386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358910E-44DE-4BEE-9670-F2BF0BB61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11845" y="631216"/>
            <a:ext cx="1703555" cy="141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586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A185FDF1-E0C9-46A9-B5A8-9E8560BC2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31" y="397144"/>
            <a:ext cx="9144000" cy="4349212"/>
          </a:xfrm>
          <a:prstGeom prst="rect">
            <a:avLst/>
          </a:prstGeom>
        </p:spPr>
      </p:pic>
      <p:pic>
        <p:nvPicPr>
          <p:cNvPr id="7" name="Picture 6" descr=" 5">
            <a:extLst>
              <a:ext uri="{FF2B5EF4-FFF2-40B4-BE49-F238E27FC236}">
                <a16:creationId xmlns:a16="http://schemas.microsoft.com/office/drawing/2014/main" id="{65C2DD70-551C-4298-92D2-45C0C5E1B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06" y="397144"/>
            <a:ext cx="9131949" cy="4349212"/>
          </a:xfrm>
          <a:prstGeom prst="rect">
            <a:avLst/>
          </a:prstGeom>
        </p:spPr>
      </p:pic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0D96696-B247-427F-A8A8-62638F4173A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932D71B-9487-48B3-A932-BE3F28CD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710" y="-66721"/>
            <a:ext cx="7733202" cy="594066"/>
          </a:xfrm>
        </p:spPr>
        <p:txBody>
          <a:bodyPr>
            <a:noAutofit/>
          </a:bodyPr>
          <a:lstStyle/>
          <a:p>
            <a:r>
              <a:rPr lang="da-DK" sz="3600" dirty="0"/>
              <a:t>1 Namespace File = Application</a:t>
            </a:r>
            <a:endParaRPr lang="en-GB" sz="3600" dirty="0"/>
          </a:p>
        </p:txBody>
      </p:sp>
      <p:sp>
        <p:nvSpPr>
          <p:cNvPr id="5" name="Rectangle 4" descr=" 8">
            <a:extLst>
              <a:ext uri="{FF2B5EF4-FFF2-40B4-BE49-F238E27FC236}">
                <a16:creationId xmlns:a16="http://schemas.microsoft.com/office/drawing/2014/main" id="{CEC061FC-682A-422B-9AAA-2877D977A3F5}"/>
              </a:ext>
            </a:extLst>
          </p:cNvPr>
          <p:cNvSpPr/>
          <p:nvPr/>
        </p:nvSpPr>
        <p:spPr>
          <a:xfrm>
            <a:off x="4391981" y="1330352"/>
            <a:ext cx="585064" cy="144637"/>
          </a:xfrm>
          <a:prstGeom prst="rect">
            <a:avLst/>
          </a:prstGeom>
          <a:solidFill>
            <a:srgbClr val="EB8B21">
              <a:alpha val="43137"/>
            </a:srgbClr>
          </a:solidFill>
          <a:ln>
            <a:solidFill>
              <a:srgbClr val="EB8B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25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A185FDF1-E0C9-46A9-B5A8-9E8560BC2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31" y="397144"/>
            <a:ext cx="9144000" cy="4349212"/>
          </a:xfrm>
          <a:prstGeom prst="rect">
            <a:avLst/>
          </a:prstGeom>
        </p:spPr>
      </p:pic>
      <p:pic>
        <p:nvPicPr>
          <p:cNvPr id="7" name="Picture 6" descr=" 5">
            <a:extLst>
              <a:ext uri="{FF2B5EF4-FFF2-40B4-BE49-F238E27FC236}">
                <a16:creationId xmlns:a16="http://schemas.microsoft.com/office/drawing/2014/main" id="{65C2DD70-551C-4298-92D2-45C0C5E1B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06" y="397144"/>
            <a:ext cx="9131949" cy="4349212"/>
          </a:xfrm>
          <a:prstGeom prst="rect">
            <a:avLst/>
          </a:prstGeom>
        </p:spPr>
      </p:pic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0D96696-B247-427F-A8A8-62638F4173A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932D71B-9487-48B3-A932-BE3F28CD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710" y="-66721"/>
            <a:ext cx="7733202" cy="594066"/>
          </a:xfrm>
        </p:spPr>
        <p:txBody>
          <a:bodyPr>
            <a:noAutofit/>
          </a:bodyPr>
          <a:lstStyle/>
          <a:p>
            <a:r>
              <a:rPr lang="da-DK" sz="3600" dirty="0"/>
              <a:t>1 Namespace File = Application</a:t>
            </a:r>
            <a:endParaRPr lang="en-GB" sz="3600" dirty="0"/>
          </a:p>
        </p:txBody>
      </p:sp>
      <p:sp>
        <p:nvSpPr>
          <p:cNvPr id="5" name="Rectangle 4" descr=" 8">
            <a:extLst>
              <a:ext uri="{FF2B5EF4-FFF2-40B4-BE49-F238E27FC236}">
                <a16:creationId xmlns:a16="http://schemas.microsoft.com/office/drawing/2014/main" id="{CEC061FC-682A-422B-9AAA-2877D977A3F5}"/>
              </a:ext>
            </a:extLst>
          </p:cNvPr>
          <p:cNvSpPr/>
          <p:nvPr/>
        </p:nvSpPr>
        <p:spPr>
          <a:xfrm>
            <a:off x="4391981" y="1330352"/>
            <a:ext cx="585064" cy="144637"/>
          </a:xfrm>
          <a:prstGeom prst="rect">
            <a:avLst/>
          </a:prstGeom>
          <a:solidFill>
            <a:srgbClr val="EB8B21">
              <a:alpha val="43137"/>
            </a:srgbClr>
          </a:solidFill>
          <a:ln>
            <a:solidFill>
              <a:srgbClr val="EB8B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 7">
            <a:extLst>
              <a:ext uri="{FF2B5EF4-FFF2-40B4-BE49-F238E27FC236}">
                <a16:creationId xmlns:a16="http://schemas.microsoft.com/office/drawing/2014/main" id="{AFFEE054-296F-4FAB-8B94-E8929C16D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2198" y="425508"/>
            <a:ext cx="63722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93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20D4D-0F78-44C1-A3D4-C4CD068C4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Who cares? I *LIKE* my Workspace!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F5224-88ED-4557-A3D6-34B799C2DC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a-DK" dirty="0"/>
              <a:t>So keep using workspaces ...</a:t>
            </a:r>
          </a:p>
          <a:p>
            <a:r>
              <a:rPr lang="da-DK" dirty="0"/>
              <a:t>New users and modern organisations want to use:</a:t>
            </a:r>
          </a:p>
          <a:p>
            <a:pPr lvl="1"/>
            <a:r>
              <a:rPr lang="da-DK" dirty="0"/>
              <a:t>Editors they already know</a:t>
            </a:r>
          </a:p>
          <a:p>
            <a:pPr lvl="2"/>
            <a:r>
              <a:rPr lang="da-DK" dirty="0"/>
              <a:t> VS Code, Emacs, VIM</a:t>
            </a:r>
          </a:p>
          <a:p>
            <a:pPr lvl="1"/>
            <a:r>
              <a:rPr lang="da-DK" dirty="0"/>
              <a:t>Source code management tools</a:t>
            </a:r>
          </a:p>
          <a:p>
            <a:pPr lvl="2"/>
            <a:r>
              <a:rPr lang="da-DK" dirty="0"/>
              <a:t>Git[Hub], SVN, ...</a:t>
            </a:r>
          </a:p>
          <a:p>
            <a:pPr lvl="1"/>
            <a:r>
              <a:rPr lang="da-DK" dirty="0"/>
              <a:t>Continuous Integration Pipelines</a:t>
            </a:r>
          </a:p>
          <a:p>
            <a:r>
              <a:rPr lang="da-DK" dirty="0"/>
              <a:t>Transparency: Text can be viewed, transmitted</a:t>
            </a:r>
            <a:br>
              <a:rPr lang="da-DK" dirty="0"/>
            </a:br>
            <a:r>
              <a:rPr lang="da-DK" dirty="0"/>
              <a:t>and edited by anyone</a:t>
            </a:r>
          </a:p>
          <a:p>
            <a:r>
              <a:rPr lang="da-DK" dirty="0"/>
              <a:t>No ”Build” process (unless you want one, in</a:t>
            </a:r>
            <a:br>
              <a:rPr lang="da-DK" dirty="0"/>
            </a:br>
            <a:r>
              <a:rPr lang="da-DK" dirty="0"/>
              <a:t>which case it is now really easy to create one)</a:t>
            </a:r>
          </a:p>
          <a:p>
            <a:pPr lvl="1"/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81CED5-FBD0-45D0-8E02-F71D1FB4EE0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3482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8E7AA0F-A7E1-427F-9AD7-13BE592FC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The 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LOAD=</a:t>
            </a:r>
            <a:r>
              <a:rPr lang="da-DK" dirty="0"/>
              <a:t> parameter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E76C70E-E815-4AD4-8C4A-659FE6E7A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har char=" "/>
            </a:pPr>
            <a:r>
              <a:rPr lang="da-DK" sz="2000"/>
              <a:t>                                                            </a:t>
            </a:r>
            <a:endParaRPr lang="da-DK" sz="2000" dirty="0"/>
          </a:p>
          <a:p>
            <a:pPr>
              <a:buChar char=" "/>
            </a:pPr>
            <a:r>
              <a:rPr lang="da-DK" sz="2000"/>
              <a:t>                        </a:t>
            </a:r>
            <a:r>
              <a:rPr lang="da-DK" sz="2000">
                <a:latin typeface="APL385 Unicode" panose="020B0709000202000203" pitchFamily="49" charset="0"/>
              </a:rPr>
              <a:t>     </a:t>
            </a:r>
            <a:r>
              <a:rPr lang="da-DK" sz="2000"/>
              <a:t>   </a:t>
            </a:r>
            <a:endParaRPr lang="da-DK" sz="2000" dirty="0"/>
          </a:p>
          <a:p>
            <a:pPr>
              <a:buChar char=" "/>
            </a:pPr>
            <a:r>
              <a:rPr lang="da-DK" sz="2000"/>
              <a:t>                                    </a:t>
            </a:r>
            <a:r>
              <a:rPr lang="da-DK" sz="2000">
                <a:latin typeface="APL385 Unicode" panose="020B0709000202000203" pitchFamily="49" charset="0"/>
              </a:rPr>
              <a:t>    </a:t>
            </a:r>
            <a:r>
              <a:rPr lang="da-DK" sz="2000"/>
              <a:t>        </a:t>
            </a:r>
            <a:r>
              <a:rPr lang="da-DK" sz="2000">
                <a:latin typeface="APL385 Unicode" panose="020B0709000202000203" pitchFamily="49" charset="0"/>
              </a:rPr>
              <a:t> </a:t>
            </a:r>
            <a:endParaRPr lang="da-DK" sz="2000" dirty="0">
              <a:latin typeface="APL385 Unicode" panose="020B0709000202000203" pitchFamily="49" charset="0"/>
            </a:endParaRPr>
          </a:p>
          <a:p>
            <a:pPr>
              <a:buChar char=" "/>
            </a:pPr>
            <a:r>
              <a:rPr lang="da-DK" sz="2000"/>
              <a:t>                                                                            </a:t>
            </a:r>
            <a:endParaRPr lang="da-DK" sz="20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                          </a:t>
            </a:r>
            <a:endParaRPr lang="da-DK" sz="18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    </a:t>
            </a:r>
            <a:r>
              <a:rPr lang="da-DK" sz="1800">
                <a:latin typeface="APL385 Unicode" panose="020B0709000202000203" pitchFamily="49" charset="0"/>
              </a:rPr>
              <a:t>         </a:t>
            </a:r>
            <a:endParaRPr lang="da-DK" sz="18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</a:t>
            </a:r>
            <a:r>
              <a:rPr lang="da-DK" sz="1800">
                <a:latin typeface="APL385 Unicode" panose="020B0709000202000203" pitchFamily="49" charset="0"/>
              </a:rPr>
              <a:t>          </a:t>
            </a:r>
            <a:r>
              <a:rPr lang="da-DK" sz="1800"/>
              <a:t> </a:t>
            </a:r>
            <a:r>
              <a:rPr lang="da-DK" sz="1800" i="1"/>
              <a:t>             </a:t>
            </a:r>
            <a:r>
              <a:rPr lang="da-DK" sz="1800"/>
              <a:t> </a:t>
            </a:r>
            <a:endParaRPr lang="da-DK" sz="1800" dirty="0"/>
          </a:p>
          <a:p>
            <a:pPr>
              <a:buChar char=" "/>
            </a:pPr>
            <a:r>
              <a:rPr lang="da-DK" sz="2000"/>
              <a:t>                                              </a:t>
            </a:r>
            <a:br>
              <a:rPr lang="da-DK" sz="2000"/>
            </a:br>
            <a:r>
              <a:rPr lang="da-DK" sz="2000"/>
              <a:t>           </a:t>
            </a:r>
            <a:r>
              <a:rPr lang="da-DK" sz="190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da-DK" sz="2000"/>
              <a:t>                      </a:t>
            </a:r>
            <a:endParaRPr lang="da-DK" sz="2000" dirty="0"/>
          </a:p>
          <a:p>
            <a:pPr>
              <a:buChar char=" "/>
            </a:pPr>
            <a:r>
              <a:rPr lang="da-DK" sz="2000"/>
              <a:t>                           </a:t>
            </a:r>
            <a:br>
              <a:rPr lang="da-DK" sz="2000"/>
            </a:br>
            <a:r>
              <a:rPr lang="da-DK" sz="2000"/>
              <a:t>                                              </a:t>
            </a:r>
            <a:endParaRPr lang="da-DK" sz="2000" dirty="0"/>
          </a:p>
          <a:p>
            <a:endParaRPr lang="da-DK" sz="2000" dirty="0"/>
          </a:p>
          <a:p>
            <a:endParaRPr lang="en-GB" sz="20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DB689A61-2157-44FB-BE25-DC3751D6081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1417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8E7AA0F-A7E1-427F-9AD7-13BE592FC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The 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LOAD=</a:t>
            </a:r>
            <a:r>
              <a:rPr lang="da-DK" dirty="0"/>
              <a:t> parameter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E76C70E-E815-4AD4-8C4A-659FE6E7A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92500" lnSpcReduction="10000"/>
          </a:bodyPr>
          <a:lstStyle/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Specifies the "artefact" to be used to start the APL session</a:t>
            </a:r>
          </a:p>
          <a:p>
            <a:pPr>
              <a:buChar char=" "/>
            </a:pPr>
            <a:r>
              <a:rPr lang="da-DK" sz="2000"/>
              <a:t>                        </a:t>
            </a:r>
            <a:r>
              <a:rPr lang="da-DK" sz="2000">
                <a:latin typeface="APL385 Unicode" panose="020B0709000202000203" pitchFamily="49" charset="0"/>
              </a:rPr>
              <a:t>     </a:t>
            </a:r>
            <a:r>
              <a:rPr lang="da-DK" sz="2000"/>
              <a:t>   </a:t>
            </a:r>
            <a:endParaRPr lang="da-DK" sz="2000" dirty="0"/>
          </a:p>
          <a:p>
            <a:pPr>
              <a:buChar char=" "/>
            </a:pPr>
            <a:r>
              <a:rPr lang="da-DK" sz="2000"/>
              <a:t>                                    </a:t>
            </a:r>
            <a:r>
              <a:rPr lang="da-DK" sz="2000">
                <a:latin typeface="APL385 Unicode" panose="020B0709000202000203" pitchFamily="49" charset="0"/>
              </a:rPr>
              <a:t>    </a:t>
            </a:r>
            <a:r>
              <a:rPr lang="da-DK" sz="2000"/>
              <a:t>        </a:t>
            </a:r>
            <a:r>
              <a:rPr lang="da-DK" sz="2000">
                <a:latin typeface="APL385 Unicode" panose="020B0709000202000203" pitchFamily="49" charset="0"/>
              </a:rPr>
              <a:t> </a:t>
            </a:r>
            <a:endParaRPr lang="da-DK" sz="2000" dirty="0">
              <a:latin typeface="APL385 Unicode" panose="020B0709000202000203" pitchFamily="49" charset="0"/>
            </a:endParaRPr>
          </a:p>
          <a:p>
            <a:pPr>
              <a:buChar char=" "/>
            </a:pPr>
            <a:r>
              <a:rPr lang="da-DK" sz="2000"/>
              <a:t>                                                                            </a:t>
            </a:r>
            <a:endParaRPr lang="da-DK" sz="20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                          </a:t>
            </a:r>
            <a:endParaRPr lang="da-DK" sz="18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    </a:t>
            </a:r>
            <a:r>
              <a:rPr lang="da-DK" sz="1800">
                <a:latin typeface="APL385 Unicode" panose="020B0709000202000203" pitchFamily="49" charset="0"/>
              </a:rPr>
              <a:t>         </a:t>
            </a:r>
            <a:endParaRPr lang="da-DK" sz="18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</a:t>
            </a:r>
            <a:r>
              <a:rPr lang="da-DK" sz="1800">
                <a:latin typeface="APL385 Unicode" panose="020B0709000202000203" pitchFamily="49" charset="0"/>
              </a:rPr>
              <a:t>          </a:t>
            </a:r>
            <a:r>
              <a:rPr lang="da-DK" sz="1800"/>
              <a:t> </a:t>
            </a:r>
            <a:r>
              <a:rPr lang="da-DK" sz="1800" i="1"/>
              <a:t>             </a:t>
            </a:r>
            <a:r>
              <a:rPr lang="da-DK" sz="1800"/>
              <a:t> </a:t>
            </a:r>
            <a:endParaRPr lang="da-DK" sz="1800" dirty="0"/>
          </a:p>
          <a:p>
            <a:pPr>
              <a:buChar char=" "/>
            </a:pPr>
            <a:r>
              <a:rPr lang="da-DK" sz="2000"/>
              <a:t>                                              </a:t>
            </a:r>
            <a:br>
              <a:rPr lang="da-DK" sz="2000"/>
            </a:br>
            <a:r>
              <a:rPr lang="da-DK" sz="2000"/>
              <a:t>           </a:t>
            </a:r>
            <a:r>
              <a:rPr lang="da-DK" sz="190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da-DK" sz="2000"/>
              <a:t>                      </a:t>
            </a:r>
            <a:endParaRPr lang="da-DK" sz="2000" dirty="0"/>
          </a:p>
          <a:p>
            <a:pPr>
              <a:buChar char=" "/>
            </a:pPr>
            <a:r>
              <a:rPr lang="da-DK" sz="2000"/>
              <a:t>                           </a:t>
            </a:r>
            <a:br>
              <a:rPr lang="da-DK" sz="2000"/>
            </a:br>
            <a:r>
              <a:rPr lang="da-DK" sz="2000"/>
              <a:t>                                              </a:t>
            </a:r>
            <a:endParaRPr lang="da-DK" sz="2000" dirty="0"/>
          </a:p>
          <a:p>
            <a:endParaRPr lang="da-DK" sz="2000" dirty="0"/>
          </a:p>
          <a:p>
            <a:endParaRPr lang="en-GB" sz="20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DB689A61-2157-44FB-BE25-DC3751D6081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656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8E7AA0F-A7E1-427F-9AD7-13BE592FC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The 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LOAD=</a:t>
            </a:r>
            <a:r>
              <a:rPr lang="da-DK" dirty="0"/>
              <a:t> parameter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E76C70E-E815-4AD4-8C4A-659FE6E7A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92500" lnSpcReduction="10000"/>
          </a:bodyPr>
          <a:lstStyle/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Specifies the "artefact" to be used to start the APL session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Workspace files will be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⎕LOAD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'ed</a:t>
            </a:r>
          </a:p>
          <a:p>
            <a:pPr>
              <a:buChar char=" "/>
            </a:pPr>
            <a:r>
              <a:rPr lang="da-DK" sz="2000"/>
              <a:t>                                    </a:t>
            </a:r>
            <a:r>
              <a:rPr lang="da-DK" sz="2000">
                <a:latin typeface="APL385 Unicode" panose="020B0709000202000203" pitchFamily="49" charset="0"/>
              </a:rPr>
              <a:t>    </a:t>
            </a:r>
            <a:r>
              <a:rPr lang="da-DK" sz="2000"/>
              <a:t>        </a:t>
            </a:r>
            <a:r>
              <a:rPr lang="da-DK" sz="2000">
                <a:latin typeface="APL385 Unicode" panose="020B0709000202000203" pitchFamily="49" charset="0"/>
              </a:rPr>
              <a:t> </a:t>
            </a:r>
            <a:endParaRPr lang="da-DK" sz="2000" dirty="0">
              <a:latin typeface="APL385 Unicode" panose="020B0709000202000203" pitchFamily="49" charset="0"/>
            </a:endParaRPr>
          </a:p>
          <a:p>
            <a:pPr>
              <a:buChar char=" "/>
            </a:pPr>
            <a:r>
              <a:rPr lang="da-DK" sz="2000"/>
              <a:t>                                                                            </a:t>
            </a:r>
            <a:endParaRPr lang="da-DK" sz="20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                          </a:t>
            </a:r>
            <a:endParaRPr lang="da-DK" sz="18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    </a:t>
            </a:r>
            <a:r>
              <a:rPr lang="da-DK" sz="1800">
                <a:latin typeface="APL385 Unicode" panose="020B0709000202000203" pitchFamily="49" charset="0"/>
              </a:rPr>
              <a:t>         </a:t>
            </a:r>
            <a:endParaRPr lang="da-DK" sz="18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</a:t>
            </a:r>
            <a:r>
              <a:rPr lang="da-DK" sz="1800">
                <a:latin typeface="APL385 Unicode" panose="020B0709000202000203" pitchFamily="49" charset="0"/>
              </a:rPr>
              <a:t>          </a:t>
            </a:r>
            <a:r>
              <a:rPr lang="da-DK" sz="1800"/>
              <a:t> </a:t>
            </a:r>
            <a:r>
              <a:rPr lang="da-DK" sz="1800" i="1"/>
              <a:t>             </a:t>
            </a:r>
            <a:r>
              <a:rPr lang="da-DK" sz="1800"/>
              <a:t> </a:t>
            </a:r>
            <a:endParaRPr lang="da-DK" sz="1800" dirty="0"/>
          </a:p>
          <a:p>
            <a:pPr>
              <a:buChar char=" "/>
            </a:pPr>
            <a:r>
              <a:rPr lang="da-DK" sz="2000"/>
              <a:t>                                              </a:t>
            </a:r>
            <a:br>
              <a:rPr lang="da-DK" sz="2000"/>
            </a:br>
            <a:r>
              <a:rPr lang="da-DK" sz="2000"/>
              <a:t>           </a:t>
            </a:r>
            <a:r>
              <a:rPr lang="da-DK" sz="190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da-DK" sz="2000"/>
              <a:t>                      </a:t>
            </a:r>
            <a:endParaRPr lang="da-DK" sz="2000" dirty="0"/>
          </a:p>
          <a:p>
            <a:pPr>
              <a:buChar char=" "/>
            </a:pPr>
            <a:r>
              <a:rPr lang="da-DK" sz="2000"/>
              <a:t>                           </a:t>
            </a:r>
            <a:br>
              <a:rPr lang="da-DK" sz="2000"/>
            </a:br>
            <a:r>
              <a:rPr lang="da-DK" sz="2000"/>
              <a:t>                                              </a:t>
            </a:r>
            <a:endParaRPr lang="da-DK" sz="2000" dirty="0"/>
          </a:p>
          <a:p>
            <a:endParaRPr lang="da-DK" sz="2000" dirty="0"/>
          </a:p>
          <a:p>
            <a:endParaRPr lang="en-GB" sz="20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DB689A61-2157-44FB-BE25-DC3751D6081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691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8E7AA0F-A7E1-427F-9AD7-13BE592FC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The 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LOAD=</a:t>
            </a:r>
            <a:r>
              <a:rPr lang="da-DK" dirty="0"/>
              <a:t> parameter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E76C70E-E815-4AD4-8C4A-659FE6E7A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92500" lnSpcReduction="10000"/>
          </a:bodyPr>
          <a:lstStyle/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Specifies the "artefact" to be used to start the APL session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Workspace files will be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⎕LOAD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'ed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All other files will be [attempted]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⎕FIX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ed into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#</a:t>
            </a:r>
          </a:p>
          <a:p>
            <a:pPr>
              <a:buChar char=" "/>
            </a:pPr>
            <a:r>
              <a:rPr lang="da-DK" sz="2000"/>
              <a:t>                                                                            </a:t>
            </a:r>
            <a:endParaRPr lang="da-DK" sz="20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                          </a:t>
            </a:r>
            <a:endParaRPr lang="da-DK" sz="18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    </a:t>
            </a:r>
            <a:r>
              <a:rPr lang="da-DK" sz="1800">
                <a:latin typeface="APL385 Unicode" panose="020B0709000202000203" pitchFamily="49" charset="0"/>
              </a:rPr>
              <a:t>         </a:t>
            </a:r>
            <a:endParaRPr lang="da-DK" sz="1800" dirty="0"/>
          </a:p>
          <a:p>
            <a:pPr lvl="1">
              <a:buChar char=" "/>
            </a:pPr>
            <a:r>
              <a:rPr lang="da-DK" sz="17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 sz="1800"/>
              <a:t>             </a:t>
            </a:r>
            <a:r>
              <a:rPr lang="da-DK" sz="1800">
                <a:latin typeface="APL385 Unicode" panose="020B0709000202000203" pitchFamily="49" charset="0"/>
              </a:rPr>
              <a:t>          </a:t>
            </a:r>
            <a:r>
              <a:rPr lang="da-DK" sz="1800"/>
              <a:t> </a:t>
            </a:r>
            <a:r>
              <a:rPr lang="da-DK" sz="1800" i="1"/>
              <a:t>             </a:t>
            </a:r>
            <a:r>
              <a:rPr lang="da-DK" sz="1800"/>
              <a:t> </a:t>
            </a:r>
            <a:endParaRPr lang="da-DK" sz="1800" dirty="0"/>
          </a:p>
          <a:p>
            <a:pPr>
              <a:buChar char=" "/>
            </a:pPr>
            <a:r>
              <a:rPr lang="da-DK" sz="2000"/>
              <a:t>                                              </a:t>
            </a:r>
            <a:br>
              <a:rPr lang="da-DK" sz="2000"/>
            </a:br>
            <a:r>
              <a:rPr lang="da-DK" sz="2000"/>
              <a:t>           </a:t>
            </a:r>
            <a:r>
              <a:rPr lang="da-DK" sz="190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da-DK" sz="2000"/>
              <a:t>                      </a:t>
            </a:r>
            <a:endParaRPr lang="da-DK" sz="2000" dirty="0"/>
          </a:p>
          <a:p>
            <a:pPr>
              <a:buChar char=" "/>
            </a:pPr>
            <a:r>
              <a:rPr lang="da-DK" sz="2000"/>
              <a:t>                           </a:t>
            </a:r>
            <a:br>
              <a:rPr lang="da-DK" sz="2000"/>
            </a:br>
            <a:r>
              <a:rPr lang="da-DK" sz="2000"/>
              <a:t>                                              </a:t>
            </a:r>
            <a:endParaRPr lang="da-DK" sz="2000" dirty="0"/>
          </a:p>
          <a:p>
            <a:endParaRPr lang="da-DK" sz="2000" dirty="0"/>
          </a:p>
          <a:p>
            <a:endParaRPr lang="en-GB" sz="20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DB689A61-2157-44FB-BE25-DC3751D6081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833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8E7AA0F-A7E1-427F-9AD7-13BE592FC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The 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LOAD=</a:t>
            </a:r>
            <a:r>
              <a:rPr lang="da-DK" dirty="0"/>
              <a:t> parameter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E76C70E-E815-4AD4-8C4A-659FE6E7A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92500" lnSpcReduction="10000"/>
          </a:bodyPr>
          <a:lstStyle/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Specifies the "artefact" to be used to start the APL session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Workspace files will be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⎕LOAD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'ed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All other files will be [attempted]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⎕FIX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ed into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#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For the following file extensions, a function is called w/ a right argument:</a:t>
            </a: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name.aplf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(function): The function will be called</a:t>
            </a: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name.apln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(namespace): Call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name.Run</a:t>
            </a:r>
            <a:endParaRPr lang="da-DK" sz="1800">
              <a:solidFill>
                <a:schemeClr val="tx1">
                  <a:lumMod val="100000"/>
                </a:schemeClr>
              </a:solidFill>
              <a:latin typeface="Titillium Web SemiBold" panose="020B0604020202020204" charset="0"/>
            </a:endParaRP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name.aplc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(class): Call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name.Run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</a:t>
            </a:r>
            <a:r>
              <a:rPr lang="da-DK" sz="1800" i="1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Shared Public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)</a:t>
            </a:r>
          </a:p>
          <a:p>
            <a:pPr>
              <a:buChar char=" "/>
            </a:pPr>
            <a:r>
              <a:rPr lang="da-DK" sz="2000"/>
              <a:t>                                              </a:t>
            </a:r>
            <a:br>
              <a:rPr lang="da-DK" sz="2000"/>
            </a:br>
            <a:r>
              <a:rPr lang="da-DK" sz="2000"/>
              <a:t>           </a:t>
            </a:r>
            <a:r>
              <a:rPr lang="da-DK" sz="190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da-DK" sz="2000"/>
              <a:t>                      </a:t>
            </a:r>
            <a:endParaRPr lang="da-DK" sz="2000" dirty="0"/>
          </a:p>
          <a:p>
            <a:pPr>
              <a:buChar char=" "/>
            </a:pPr>
            <a:r>
              <a:rPr lang="da-DK" sz="2000"/>
              <a:t>                           </a:t>
            </a:r>
            <a:br>
              <a:rPr lang="da-DK" sz="2000"/>
            </a:br>
            <a:r>
              <a:rPr lang="da-DK" sz="2000"/>
              <a:t>                                              </a:t>
            </a:r>
            <a:endParaRPr lang="da-DK" sz="2000" dirty="0"/>
          </a:p>
          <a:p>
            <a:endParaRPr lang="da-DK" sz="2000" dirty="0"/>
          </a:p>
          <a:p>
            <a:endParaRPr lang="en-GB" sz="20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DB689A61-2157-44FB-BE25-DC3751D6081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537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8E7AA0F-A7E1-427F-9AD7-13BE592FC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The 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LOAD=</a:t>
            </a:r>
            <a:r>
              <a:rPr lang="da-DK" dirty="0"/>
              <a:t> parameter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E76C70E-E815-4AD4-8C4A-659FE6E7A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92500" lnSpcReduction="10000"/>
          </a:bodyPr>
          <a:lstStyle/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Specifies the "artefact" to be used to start the APL session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Workspace files will be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⎕LOAD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'ed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All other files will be [attempted]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⎕FIX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ed into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#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For the following file extensions, a function is called w/ a right argument:</a:t>
            </a: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name.aplf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(function): The function will be called</a:t>
            </a: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name.apln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(namespace): Call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name.Run</a:t>
            </a:r>
            <a:endParaRPr lang="da-DK" sz="1800">
              <a:solidFill>
                <a:schemeClr val="tx1">
                  <a:lumMod val="100000"/>
                </a:schemeClr>
              </a:solidFill>
              <a:latin typeface="Titillium Web SemiBold" panose="020B0604020202020204" charset="0"/>
            </a:endParaRP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name.aplc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(class): Call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name.Run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</a:t>
            </a:r>
            <a:r>
              <a:rPr lang="da-DK" sz="1800" i="1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Shared Public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)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For any other file extension, nothing will run</a:t>
            </a:r>
            <a:b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unless the </a:t>
            </a:r>
            <a:r>
              <a:rPr lang="da-DK" sz="19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LX=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parameter is also set</a:t>
            </a:r>
          </a:p>
          <a:p>
            <a:pPr>
              <a:buChar char=" "/>
            </a:pPr>
            <a:r>
              <a:rPr lang="da-DK" sz="2000"/>
              <a:t>                           </a:t>
            </a:r>
            <a:br>
              <a:rPr lang="da-DK" sz="2000"/>
            </a:br>
            <a:r>
              <a:rPr lang="da-DK" sz="2000"/>
              <a:t>                                              </a:t>
            </a:r>
            <a:endParaRPr lang="da-DK" sz="2000" dirty="0"/>
          </a:p>
          <a:p>
            <a:endParaRPr lang="da-DK" sz="2000" dirty="0"/>
          </a:p>
          <a:p>
            <a:endParaRPr lang="en-GB" sz="20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DB689A61-2157-44FB-BE25-DC3751D6081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69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B8E7AA0F-A7E1-427F-9AD7-13BE592FC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The 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LOAD=</a:t>
            </a:r>
            <a:r>
              <a:rPr lang="da-DK" dirty="0"/>
              <a:t> parameter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E76C70E-E815-4AD4-8C4A-659FE6E7A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92500" lnSpcReduction="10000"/>
          </a:bodyPr>
          <a:lstStyle/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Specifies the "artefact" to be used to start the APL session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Workspace files will be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⎕LOAD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'ed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All other files will be [attempted]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⎕FIX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ed into 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#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For the following file extensions, a function is called w/ a right argument:</a:t>
            </a: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name.aplf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(function): The function will be called</a:t>
            </a: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name.apln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(namespace): Call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name.Run</a:t>
            </a:r>
            <a:endParaRPr lang="da-DK" sz="1800">
              <a:solidFill>
                <a:schemeClr val="tx1">
                  <a:lumMod val="100000"/>
                </a:schemeClr>
              </a:solidFill>
              <a:latin typeface="Titillium Web SemiBold" panose="020B0604020202020204" charset="0"/>
            </a:endParaRPr>
          </a:p>
          <a:p>
            <a:pPr lvl="1"/>
            <a:r>
              <a:rPr lang="da-DK" sz="17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name.aplc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(class): Call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name.Run 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(</a:t>
            </a:r>
            <a:r>
              <a:rPr lang="da-DK" sz="1800" i="1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Shared Public</a:t>
            </a:r>
            <a:r>
              <a:rPr lang="da-DK" sz="1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)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For any other file extension, nothing will run</a:t>
            </a:r>
            <a:b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unless the </a:t>
            </a:r>
            <a:r>
              <a:rPr lang="da-DK" sz="19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LX=</a:t>
            </a: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parameter is also set</a:t>
            </a:r>
          </a:p>
          <a:p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DO NOT MAKE ANY ASSUMPTIONS</a:t>
            </a:r>
            <a:b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1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about the contents form of the right argument!</a:t>
            </a:r>
          </a:p>
          <a:p>
            <a:endParaRPr lang="da-DK" sz="2000" dirty="0"/>
          </a:p>
          <a:p>
            <a:endParaRPr lang="en-GB" sz="20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DB689A61-2157-44FB-BE25-DC3751D6081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425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16D550A-B00B-4A2F-977F-2FC28345C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035B2D5-8A32-4578-93FF-990A97737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1FE42E0A-B62C-4072-BAC8-60186A0A784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D7632BC7-00E8-4846-8283-339EC796DE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" t="14159"/>
          <a:stretch/>
        </p:blipFill>
        <p:spPr>
          <a:xfrm>
            <a:off x="0" y="422112"/>
            <a:ext cx="9144000" cy="495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79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D57A8E50-0F67-4F38-845E-5195F934F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A35E2546-B84F-417F-8D51-C062C32CA6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har char=" "/>
            </a:pPr>
            <a:r>
              <a:rPr lang="da-DK"/>
              <a:t>           </a:t>
            </a:r>
            <a:endParaRPr lang="da-DK" dirty="0"/>
          </a:p>
          <a:p>
            <a:pPr>
              <a:buChar char=" "/>
            </a:pPr>
            <a:r>
              <a:rPr lang="da-DK"/>
              <a:t>                                    </a:t>
            </a:r>
            <a:br>
              <a:rPr lang="da-DK"/>
            </a:br>
            <a:r>
              <a:rPr lang="da-DK"/>
              <a:t>                                     </a:t>
            </a:r>
            <a:r>
              <a:rPr lang="da-DK">
                <a:sym typeface="Wingdings" panose="05000000000000000000" pitchFamily="2" charset="2"/>
              </a:rPr>
              <a:t>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57321BFB-C812-41CB-911A-943248714FC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96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D57A8E50-0F67-4F38-845E-5195F934F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A35E2546-B84F-417F-8D51-C062C32CA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/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Imagine ...</a:t>
            </a:r>
          </a:p>
          <a:p>
            <a:pPr>
              <a:buChar char=" "/>
            </a:pPr>
            <a:r>
              <a:rPr lang="da-DK"/>
              <a:t>                                    </a:t>
            </a:r>
            <a:br>
              <a:rPr lang="da-DK"/>
            </a:br>
            <a:r>
              <a:rPr lang="da-DK"/>
              <a:t>                                     </a:t>
            </a:r>
            <a:r>
              <a:rPr lang="da-DK">
                <a:sym typeface="Wingdings" panose="05000000000000000000" pitchFamily="2" charset="2"/>
              </a:rPr>
              <a:t>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57321BFB-C812-41CB-911A-943248714FC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48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D57A8E50-0F67-4F38-845E-5195F934F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A35E2546-B84F-417F-8D51-C062C32CA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/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Imagine ...</a:t>
            </a:r>
          </a:p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... if the application configuration</a:t>
            </a:r>
            <a:b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could *ALSO be just another text file</a:t>
            </a: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  <a:sym typeface="Wingdings" panose="05000000000000000000" pitchFamily="2" charset="2"/>
              </a:rPr>
              <a:t>...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57321BFB-C812-41CB-911A-943248714FC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470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B283717-4EA1-438A-8F17-58C233228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- History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AFFE818-9E5D-4BF7-82B1-6DC53D87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5913657" cy="3369821"/>
          </a:xfrm>
        </p:spPr>
        <p:txBody>
          <a:bodyPr>
            <a:normAutofit/>
          </a:bodyPr>
          <a:lstStyle/>
          <a:p>
            <a:pPr>
              <a:buChar char=" "/>
            </a:pPr>
            <a:r>
              <a:rPr lang="da-DK" sz="2400"/>
              <a:t>            </a:t>
            </a:r>
            <a:br>
              <a:rPr lang="da-DK" sz="2400"/>
            </a:br>
            <a:r>
              <a:rPr lang="da-DK" sz="2400"/>
              <a:t>                     </a:t>
            </a:r>
            <a:endParaRPr lang="da-DK" sz="2400" dirty="0"/>
          </a:p>
          <a:p>
            <a:pPr>
              <a:buChar char=" "/>
            </a:pPr>
            <a:r>
              <a:rPr lang="da-DK" sz="2400"/>
              <a:t>        </a:t>
            </a:r>
            <a:endParaRPr lang="da-DK" sz="2400" dirty="0"/>
          </a:p>
          <a:p>
            <a:pPr lvl="1">
              <a:buChar char=" "/>
            </a:pPr>
            <a:r>
              <a:rPr lang="da-DK" sz="2000"/>
              <a:t>           </a:t>
            </a:r>
            <a:endParaRPr lang="da-DK" sz="2000" dirty="0"/>
          </a:p>
          <a:p>
            <a:pPr lvl="1">
              <a:buChar char=" "/>
            </a:pPr>
            <a:r>
              <a:rPr lang="da-DK" sz="2000"/>
              <a:t>                </a:t>
            </a:r>
            <a:endParaRPr lang="da-DK" sz="2000" dirty="0"/>
          </a:p>
          <a:p>
            <a:pPr>
              <a:buChar char=" "/>
            </a:pPr>
            <a:r>
              <a:rPr lang="da-DK" sz="2400"/>
              <a:t>   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</a:t>
            </a:r>
            <a:endParaRPr lang="da-DK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   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</a:t>
            </a: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615444C3-AC2A-43F3-A05D-4D02F63111D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360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B283717-4EA1-438A-8F17-58C233228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- History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AFFE818-9E5D-4BF7-82B1-6DC53D87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5913657" cy="3369821"/>
          </a:xfrm>
        </p:spPr>
        <p:txBody>
          <a:bodyPr>
            <a:normAutofit/>
          </a:bodyPr>
          <a:lstStyle/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DOS &amp; UNIX: </a:t>
            </a:r>
            <a:b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Environment Variables</a:t>
            </a:r>
          </a:p>
          <a:p>
            <a:pPr>
              <a:buChar char=" "/>
            </a:pPr>
            <a:r>
              <a:rPr lang="da-DK" sz="2400"/>
              <a:t>        </a:t>
            </a:r>
            <a:endParaRPr lang="da-DK" sz="2400" dirty="0"/>
          </a:p>
          <a:p>
            <a:pPr lvl="1">
              <a:buChar char=" "/>
            </a:pPr>
            <a:r>
              <a:rPr lang="da-DK" sz="2000"/>
              <a:t>           </a:t>
            </a:r>
            <a:endParaRPr lang="da-DK" sz="2000" dirty="0"/>
          </a:p>
          <a:p>
            <a:pPr lvl="1">
              <a:buChar char=" "/>
            </a:pPr>
            <a:r>
              <a:rPr lang="da-DK" sz="2000"/>
              <a:t>                </a:t>
            </a:r>
            <a:endParaRPr lang="da-DK" sz="2000" dirty="0"/>
          </a:p>
          <a:p>
            <a:pPr>
              <a:buChar char=" "/>
            </a:pPr>
            <a:r>
              <a:rPr lang="da-DK" sz="2400"/>
              <a:t>   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</a:t>
            </a:r>
            <a:endParaRPr lang="da-DK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   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</a:t>
            </a: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615444C3-AC2A-43F3-A05D-4D02F63111D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2682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B283717-4EA1-438A-8F17-58C233228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- History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AFFE818-9E5D-4BF7-82B1-6DC53D87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5913657" cy="3369821"/>
          </a:xfrm>
        </p:spPr>
        <p:txBody>
          <a:bodyPr>
            <a:normAutofit/>
          </a:bodyPr>
          <a:lstStyle/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DOS &amp; UNIX: </a:t>
            </a:r>
            <a:b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Environment Variables</a:t>
            </a:r>
          </a:p>
          <a:p>
            <a:pPr>
              <a:buChar char=" "/>
            </a:pPr>
            <a:r>
              <a:rPr lang="da-DK" sz="2400"/>
              <a:t>        </a:t>
            </a:r>
            <a:endParaRPr lang="da-DK" sz="2400" dirty="0"/>
          </a:p>
          <a:p>
            <a:pPr lvl="1">
              <a:buChar char=" "/>
            </a:pPr>
            <a:r>
              <a:rPr lang="da-DK" sz="2000"/>
              <a:t>           </a:t>
            </a:r>
            <a:endParaRPr lang="da-DK" sz="2000" dirty="0"/>
          </a:p>
          <a:p>
            <a:pPr lvl="1">
              <a:buChar char=" "/>
            </a:pPr>
            <a:r>
              <a:rPr lang="da-DK" sz="2000"/>
              <a:t>                </a:t>
            </a:r>
            <a:endParaRPr lang="da-DK" sz="2000" dirty="0"/>
          </a:p>
          <a:p>
            <a:pPr>
              <a:buChar char=" "/>
            </a:pPr>
            <a:r>
              <a:rPr lang="da-DK" sz="2400"/>
              <a:t>   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</a:t>
            </a:r>
            <a:endParaRPr lang="da-DK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   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</a:t>
            </a: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615444C3-AC2A-43F3-A05D-4D02F63111D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6">
            <a:extLst>
              <a:ext uri="{FF2B5EF4-FFF2-40B4-BE49-F238E27FC236}">
                <a16:creationId xmlns:a16="http://schemas.microsoft.com/office/drawing/2014/main" id="{8C956E26-BDF8-46FF-B1F0-83971CABD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868" y="456515"/>
            <a:ext cx="4228132" cy="267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56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B283717-4EA1-438A-8F17-58C233228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- History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AFFE818-9E5D-4BF7-82B1-6DC53D87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5913657" cy="3369821"/>
          </a:xfrm>
        </p:spPr>
        <p:txBody>
          <a:bodyPr>
            <a:normAutofit/>
          </a:bodyPr>
          <a:lstStyle/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DOS &amp; UNIX: </a:t>
            </a:r>
            <a:b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Environment Variables</a:t>
            </a:r>
          </a:p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Windows:</a:t>
            </a:r>
          </a:p>
          <a:p>
            <a:pPr lvl="1"/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"INI files"</a:t>
            </a:r>
          </a:p>
          <a:p>
            <a:pPr lvl="1"/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Windows Registry</a:t>
            </a:r>
          </a:p>
          <a:p>
            <a:pPr>
              <a:buChar char=" "/>
            </a:pPr>
            <a:r>
              <a:rPr lang="da-DK" sz="2400"/>
              <a:t>   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</a:t>
            </a:r>
            <a:endParaRPr lang="da-DK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   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</a:t>
            </a: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615444C3-AC2A-43F3-A05D-4D02F63111D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6">
            <a:extLst>
              <a:ext uri="{FF2B5EF4-FFF2-40B4-BE49-F238E27FC236}">
                <a16:creationId xmlns:a16="http://schemas.microsoft.com/office/drawing/2014/main" id="{8C956E26-BDF8-46FF-B1F0-83971CABD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868" y="456515"/>
            <a:ext cx="4228132" cy="267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20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B283717-4EA1-438A-8F17-58C233228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- History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AFFE818-9E5D-4BF7-82B1-6DC53D87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5913657" cy="3369821"/>
          </a:xfrm>
        </p:spPr>
        <p:txBody>
          <a:bodyPr>
            <a:normAutofit/>
          </a:bodyPr>
          <a:lstStyle/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DOS &amp; UNIX: </a:t>
            </a:r>
            <a:b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Environment Variables</a:t>
            </a:r>
          </a:p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Windows:</a:t>
            </a:r>
          </a:p>
          <a:p>
            <a:pPr lvl="1"/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"INI files"</a:t>
            </a:r>
          </a:p>
          <a:p>
            <a:pPr lvl="1"/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Windows Registry</a:t>
            </a:r>
          </a:p>
          <a:p>
            <a:pPr>
              <a:buChar char=" "/>
            </a:pPr>
            <a:r>
              <a:rPr lang="da-DK" sz="2400"/>
              <a:t>   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</a:t>
            </a:r>
            <a:endParaRPr lang="da-DK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buChar char=" "/>
            </a:pPr>
            <a:r>
              <a:rPr lang="da-DK" sz="2000">
                <a:latin typeface="Titillium Web" panose="00000500000000000000" pitchFamily="2" charset="0"/>
                <a:cs typeface="Courier New" panose="02070309020205020404" pitchFamily="49" charset="0"/>
              </a:rPr>
              <a:t>                   </a:t>
            </a:r>
            <a:r>
              <a:rPr lang="da-DK" sz="20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</a:t>
            </a: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615444C3-AC2A-43F3-A05D-4D02F63111D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6">
            <a:extLst>
              <a:ext uri="{FF2B5EF4-FFF2-40B4-BE49-F238E27FC236}">
                <a16:creationId xmlns:a16="http://schemas.microsoft.com/office/drawing/2014/main" id="{8C956E26-BDF8-46FF-B1F0-83971CABD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868" y="456515"/>
            <a:ext cx="4228132" cy="2673766"/>
          </a:xfrm>
          <a:prstGeom prst="rect">
            <a:avLst/>
          </a:prstGeom>
        </p:spPr>
      </p:pic>
      <p:pic>
        <p:nvPicPr>
          <p:cNvPr id="6" name="Picture 5" descr=" 7">
            <a:extLst>
              <a:ext uri="{FF2B5EF4-FFF2-40B4-BE49-F238E27FC236}">
                <a16:creationId xmlns:a16="http://schemas.microsoft.com/office/drawing/2014/main" id="{8AB6337C-ED22-48A9-93EB-0183639F0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935" y="17036"/>
            <a:ext cx="6562543" cy="313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955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B283717-4EA1-438A-8F17-58C233228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- History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AFFE818-9E5D-4BF7-82B1-6DC53D87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5913657" cy="3369821"/>
          </a:xfrm>
        </p:spPr>
        <p:txBody>
          <a:bodyPr>
            <a:normAutofit/>
          </a:bodyPr>
          <a:lstStyle/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DOS &amp; UNIX: </a:t>
            </a:r>
            <a:b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Environment Variables</a:t>
            </a:r>
          </a:p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Windows:</a:t>
            </a:r>
          </a:p>
          <a:p>
            <a:pPr lvl="1"/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"INI files"</a:t>
            </a:r>
          </a:p>
          <a:p>
            <a:pPr lvl="1"/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Windows Registry</a:t>
            </a:r>
          </a:p>
          <a:p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Command line switches:</a:t>
            </a:r>
          </a:p>
          <a:p>
            <a:pPr marL="457200" lvl="1" indent="0">
              <a:buNone/>
            </a:pPr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  <a:cs typeface="Courier New" panose="02070309020205020404" pitchFamily="49" charset="0"/>
              </a:rPr>
              <a:t>Windows:</a:t>
            </a:r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dyalog app.dws MAXWS=1G</a:t>
            </a:r>
          </a:p>
          <a:p>
            <a:pPr marL="457200" lvl="1" indent="0">
              <a:buNone/>
            </a:pPr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  <a:cs typeface="Courier New" panose="02070309020205020404" pitchFamily="49" charset="0"/>
              </a:rPr>
              <a:t>'Nix:              </a:t>
            </a:r>
            <a:r>
              <a:rPr lang="da-DK" sz="20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MAXWS=1G dyalog app.dws</a:t>
            </a: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615444C3-AC2A-43F3-A05D-4D02F63111D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6">
            <a:extLst>
              <a:ext uri="{FF2B5EF4-FFF2-40B4-BE49-F238E27FC236}">
                <a16:creationId xmlns:a16="http://schemas.microsoft.com/office/drawing/2014/main" id="{8C956E26-BDF8-46FF-B1F0-83971CABD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868" y="456515"/>
            <a:ext cx="4228132" cy="2673766"/>
          </a:xfrm>
          <a:prstGeom prst="rect">
            <a:avLst/>
          </a:prstGeom>
        </p:spPr>
      </p:pic>
      <p:pic>
        <p:nvPicPr>
          <p:cNvPr id="6" name="Picture 5" descr=" 7">
            <a:extLst>
              <a:ext uri="{FF2B5EF4-FFF2-40B4-BE49-F238E27FC236}">
                <a16:creationId xmlns:a16="http://schemas.microsoft.com/office/drawing/2014/main" id="{8AB6337C-ED22-48A9-93EB-0183639F0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935" y="17036"/>
            <a:ext cx="6562543" cy="313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41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Version 18.0: Configuration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D98E418F-B519-4AA7-9788-37B481C47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11611"/>
            <a:ext cx="5193577" cy="3283012"/>
          </a:xfrm>
        </p:spPr>
        <p:txBody>
          <a:bodyPr>
            <a:normAutofit lnSpcReduction="10000"/>
          </a:bodyPr>
          <a:lstStyle/>
          <a:p>
            <a:pPr>
              <a:buChar char=" "/>
            </a:pPr>
            <a:r>
              <a:rPr lang="da-DK" sz="2800"/>
              <a:t>                          </a:t>
            </a:r>
            <a:endParaRPr lang="da-DK" sz="2800" dirty="0"/>
          </a:p>
          <a:p>
            <a:pPr>
              <a:buChar char=" "/>
            </a:pPr>
            <a:r>
              <a:rPr lang="da-DK" sz="2800"/>
              <a:t>                                </a:t>
            </a:r>
            <a:br>
              <a:rPr lang="da-DK" sz="2800"/>
            </a:br>
            <a:r>
              <a:rPr lang="da-DK" sz="2800"/>
              <a:t>      </a:t>
            </a:r>
            <a:r>
              <a:rPr lang="da-DK" sz="2800">
                <a:solidFill>
                  <a:schemeClr val="bg1">
                    <a:lumMod val="65000"/>
                  </a:schemeClr>
                </a:solidFill>
              </a:rPr>
              <a:t>            </a:t>
            </a:r>
            <a:endParaRPr lang="da-DK" sz="28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buChar char=" "/>
            </a:pPr>
            <a:r>
              <a:rPr lang="da-DK" sz="2800"/>
              <a:t>                                </a:t>
            </a:r>
            <a:endParaRPr lang="da-DK" sz="2800" dirty="0"/>
          </a:p>
          <a:p>
            <a:pPr lvl="1">
              <a:buChar char=" "/>
            </a:pPr>
            <a:r>
              <a:rPr lang="da-DK" sz="2400"/>
              <a:t>                </a:t>
            </a:r>
            <a:endParaRPr lang="da-DK" sz="2400" dirty="0"/>
          </a:p>
          <a:p>
            <a:pPr lvl="1">
              <a:buChar char=" "/>
            </a:pPr>
            <a:r>
              <a:rPr lang="da-DK" sz="2400"/>
              <a:t>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400"/>
              <a:t>         </a:t>
            </a:r>
            <a:endParaRPr lang="da-DK" sz="2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619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16D550A-B00B-4A2F-977F-2FC28345C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035B2D5-8A32-4578-93FF-990A97737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1FE42E0A-B62C-4072-BAC8-60186A0A784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D7632BC7-00E8-4846-8283-339EC796DE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" t="14159"/>
          <a:stretch/>
        </p:blipFill>
        <p:spPr>
          <a:xfrm>
            <a:off x="0" y="422112"/>
            <a:ext cx="9144000" cy="4950550"/>
          </a:xfrm>
          <a:prstGeom prst="rect">
            <a:avLst/>
          </a:prstGeom>
        </p:spPr>
      </p:pic>
      <p:sp>
        <p:nvSpPr>
          <p:cNvPr id="6" name="Rectangle 5" descr=" 6">
            <a:extLst>
              <a:ext uri="{FF2B5EF4-FFF2-40B4-BE49-F238E27FC236}">
                <a16:creationId xmlns:a16="http://schemas.microsoft.com/office/drawing/2014/main" id="{DA5527C9-00EC-4333-9C72-5499D293D478}"/>
              </a:ext>
            </a:extLst>
          </p:cNvPr>
          <p:cNvSpPr/>
          <p:nvPr/>
        </p:nvSpPr>
        <p:spPr>
          <a:xfrm>
            <a:off x="1961710" y="4191930"/>
            <a:ext cx="4095455" cy="1350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690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Version 18.0: Configuration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D98E418F-B519-4AA7-9788-37B481C47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11611"/>
            <a:ext cx="5193577" cy="3283012"/>
          </a:xfrm>
        </p:spPr>
        <p:txBody>
          <a:bodyPr>
            <a:normAutofit lnSpcReduction="10000"/>
          </a:bodyPr>
          <a:lstStyle/>
          <a:p>
            <a:r>
              <a:rPr lang="da-DK" sz="2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Identical across platforms</a:t>
            </a:r>
          </a:p>
          <a:p>
            <a:pPr>
              <a:buChar char=" "/>
            </a:pPr>
            <a:r>
              <a:rPr lang="da-DK" sz="2800"/>
              <a:t>                                </a:t>
            </a:r>
            <a:br>
              <a:rPr lang="da-DK" sz="2800"/>
            </a:br>
            <a:r>
              <a:rPr lang="da-DK" sz="2800"/>
              <a:t>      </a:t>
            </a:r>
            <a:r>
              <a:rPr lang="da-DK" sz="2800">
                <a:solidFill>
                  <a:schemeClr val="bg1">
                    <a:lumMod val="65000"/>
                  </a:schemeClr>
                </a:solidFill>
              </a:rPr>
              <a:t>            </a:t>
            </a:r>
            <a:endParaRPr lang="da-DK" sz="28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buChar char=" "/>
            </a:pPr>
            <a:r>
              <a:rPr lang="da-DK" sz="2800"/>
              <a:t>                                </a:t>
            </a:r>
            <a:endParaRPr lang="da-DK" sz="2800" dirty="0"/>
          </a:p>
          <a:p>
            <a:pPr lvl="1">
              <a:buChar char=" "/>
            </a:pPr>
            <a:r>
              <a:rPr lang="da-DK" sz="2400"/>
              <a:t>                </a:t>
            </a:r>
            <a:endParaRPr lang="da-DK" sz="2400" dirty="0"/>
          </a:p>
          <a:p>
            <a:pPr lvl="1">
              <a:buChar char=" "/>
            </a:pPr>
            <a:r>
              <a:rPr lang="da-DK" sz="2400"/>
              <a:t>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400"/>
              <a:t>         </a:t>
            </a:r>
            <a:endParaRPr lang="da-DK" sz="2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663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Version 18.0: Configuration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D98E418F-B519-4AA7-9788-37B481C47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11611"/>
            <a:ext cx="5193577" cy="3283012"/>
          </a:xfrm>
        </p:spPr>
        <p:txBody>
          <a:bodyPr>
            <a:normAutofit lnSpcReduction="10000"/>
          </a:bodyPr>
          <a:lstStyle/>
          <a:p>
            <a:r>
              <a:rPr lang="da-DK" sz="2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Identical across platforms</a:t>
            </a:r>
          </a:p>
          <a:p>
            <a:r>
              <a:rPr lang="da-DK" sz="2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Easily readable &amp; editable text files </a:t>
            </a:r>
            <a:r>
              <a:rPr lang="da-DK" sz="2800">
                <a:solidFill>
                  <a:schemeClr val="bg1">
                    <a:lumMod val="65000"/>
                  </a:schemeClr>
                </a:solidFill>
                <a:latin typeface="Titillium Web SemiBold" panose="020B0604020202020204" charset="0"/>
              </a:rPr>
              <a:t>(sez Morten)</a:t>
            </a:r>
          </a:p>
          <a:p>
            <a:pPr>
              <a:buChar char=" "/>
            </a:pPr>
            <a:r>
              <a:rPr lang="da-DK" sz="2800"/>
              <a:t>                                </a:t>
            </a:r>
            <a:endParaRPr lang="da-DK" sz="2800" dirty="0"/>
          </a:p>
          <a:p>
            <a:pPr lvl="1">
              <a:buChar char=" "/>
            </a:pPr>
            <a:r>
              <a:rPr lang="da-DK" sz="2400"/>
              <a:t>                </a:t>
            </a:r>
            <a:endParaRPr lang="da-DK" sz="2400" dirty="0"/>
          </a:p>
          <a:p>
            <a:pPr lvl="1">
              <a:buChar char=" "/>
            </a:pPr>
            <a:r>
              <a:rPr lang="da-DK" sz="2400"/>
              <a:t>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400"/>
              <a:t>         </a:t>
            </a:r>
            <a:endParaRPr lang="da-DK" sz="2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62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Version 18.0: Configuration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D98E418F-B519-4AA7-9788-37B481C47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11611"/>
            <a:ext cx="5193577" cy="3283012"/>
          </a:xfrm>
        </p:spPr>
        <p:txBody>
          <a:bodyPr>
            <a:normAutofit lnSpcReduction="10000"/>
          </a:bodyPr>
          <a:lstStyle/>
          <a:p>
            <a:r>
              <a:rPr lang="da-DK" sz="2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Identical across platforms</a:t>
            </a:r>
          </a:p>
          <a:p>
            <a:r>
              <a:rPr lang="da-DK" sz="2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Easily readable &amp; editable text files </a:t>
            </a:r>
            <a:r>
              <a:rPr lang="da-DK" sz="2800">
                <a:solidFill>
                  <a:schemeClr val="bg1">
                    <a:lumMod val="65000"/>
                  </a:schemeClr>
                </a:solidFill>
                <a:latin typeface="Titillium Web SemiBold" panose="020B0604020202020204" charset="0"/>
              </a:rPr>
              <a:t>(sez Morten)</a:t>
            </a:r>
          </a:p>
          <a:p>
            <a:pPr>
              <a:buChar char=" "/>
            </a:pPr>
            <a:r>
              <a:rPr lang="da-DK" sz="2800"/>
              <a:t>                                </a:t>
            </a:r>
            <a:endParaRPr lang="da-DK" sz="2800" dirty="0"/>
          </a:p>
          <a:p>
            <a:pPr lvl="1">
              <a:buChar char=" "/>
            </a:pPr>
            <a:r>
              <a:rPr lang="da-DK" sz="2400"/>
              <a:t>                </a:t>
            </a:r>
            <a:endParaRPr lang="da-DK" sz="2400" dirty="0"/>
          </a:p>
          <a:p>
            <a:pPr lvl="1">
              <a:buChar char=" "/>
            </a:pPr>
            <a:r>
              <a:rPr lang="da-DK" sz="2400"/>
              <a:t>                   </a:t>
            </a:r>
            <a:endParaRPr lang="da-DK" sz="2400" dirty="0"/>
          </a:p>
          <a:p>
            <a:pPr lvl="1">
              <a:buChar char=" "/>
            </a:pPr>
            <a:r>
              <a:rPr lang="da-DK" sz="2400"/>
              <a:t>         </a:t>
            </a:r>
            <a:endParaRPr lang="da-DK" sz="2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6">
            <a:extLst>
              <a:ext uri="{FF2B5EF4-FFF2-40B4-BE49-F238E27FC236}">
                <a16:creationId xmlns:a16="http://schemas.microsoft.com/office/drawing/2014/main" id="{012081B7-ABB9-48B5-869C-363C25E9E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9200" y="1115433"/>
            <a:ext cx="2801859" cy="180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24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Version 18.0: Configuration Files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D98E418F-B519-4AA7-9788-37B481C47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11611"/>
            <a:ext cx="5193577" cy="3283012"/>
          </a:xfrm>
        </p:spPr>
        <p:txBody>
          <a:bodyPr>
            <a:normAutofit lnSpcReduction="10000"/>
          </a:bodyPr>
          <a:lstStyle/>
          <a:p>
            <a:r>
              <a:rPr lang="da-DK" sz="2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Identical across platforms</a:t>
            </a:r>
          </a:p>
          <a:p>
            <a:r>
              <a:rPr lang="da-DK" sz="2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Easily readable &amp; editable text files </a:t>
            </a:r>
            <a:r>
              <a:rPr lang="da-DK" sz="2800">
                <a:solidFill>
                  <a:schemeClr val="bg1">
                    <a:lumMod val="65000"/>
                  </a:schemeClr>
                </a:solidFill>
                <a:latin typeface="Titillium Web SemiBold" panose="020B0604020202020204" charset="0"/>
              </a:rPr>
              <a:t>(sez Morten)</a:t>
            </a:r>
          </a:p>
          <a:p>
            <a:r>
              <a:rPr lang="da-DK" sz="28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Provide the ability to configure</a:t>
            </a:r>
          </a:p>
          <a:p>
            <a:pPr lvl="1"/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each application</a:t>
            </a:r>
          </a:p>
          <a:p>
            <a:pPr lvl="1"/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each version of APL</a:t>
            </a:r>
          </a:p>
          <a:p>
            <a:pPr lvl="1"/>
            <a:r>
              <a:rPr lang="da-DK" sz="24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each user</a:t>
            </a:r>
            <a:endParaRPr lang="da-DK" sz="2400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6">
            <a:extLst>
              <a:ext uri="{FF2B5EF4-FFF2-40B4-BE49-F238E27FC236}">
                <a16:creationId xmlns:a16="http://schemas.microsoft.com/office/drawing/2014/main" id="{012081B7-ABB9-48B5-869C-363C25E9E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9200" y="1115433"/>
            <a:ext cx="2801859" cy="180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9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15" name="TextBox 14" descr=" 15">
            <a:extLst>
              <a:ext uri="{FF2B5EF4-FFF2-40B4-BE49-F238E27FC236}">
                <a16:creationId xmlns:a16="http://schemas.microsoft.com/office/drawing/2014/main" id="{96ED8202-20D4-48A0-B805-440A9F0ACB70}"/>
              </a:ext>
            </a:extLst>
          </p:cNvPr>
          <p:cNvSpPr txBox="1"/>
          <p:nvPr/>
        </p:nvSpPr>
        <p:spPr>
          <a:xfrm>
            <a:off x="5427095" y="1446625"/>
            <a:ext cx="140448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JSON5 allows</a:t>
            </a:r>
          </a:p>
          <a:p>
            <a:r>
              <a:rPr lang="da-DK" sz="1200" dirty="0"/>
              <a:t>    Unquoted names</a:t>
            </a:r>
          </a:p>
          <a:p>
            <a:r>
              <a:rPr lang="da-DK" sz="1200" dirty="0"/>
              <a:t>    Comments</a:t>
            </a:r>
          </a:p>
          <a:p>
            <a:r>
              <a:rPr lang="da-DK" sz="1200" dirty="0"/>
              <a:t>    A trailing comma</a:t>
            </a:r>
          </a:p>
        </p:txBody>
      </p:sp>
    </p:spTree>
    <p:extLst>
      <p:ext uri="{BB962C8B-B14F-4D97-AF65-F5344CB8AC3E}">
        <p14:creationId xmlns:p14="http://schemas.microsoft.com/office/powerpoint/2010/main" val="513936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7" name="Rectangle 6" descr=" 11">
            <a:extLst>
              <a:ext uri="{FF2B5EF4-FFF2-40B4-BE49-F238E27FC236}">
                <a16:creationId xmlns:a16="http://schemas.microsoft.com/office/drawing/2014/main" id="{3FDBC82B-3D48-4377-BE65-CA33138E7101}"/>
              </a:ext>
            </a:extLst>
          </p:cNvPr>
          <p:cNvSpPr/>
          <p:nvPr/>
        </p:nvSpPr>
        <p:spPr>
          <a:xfrm>
            <a:off x="1736685" y="2420622"/>
            <a:ext cx="855096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 descr=" 15">
            <a:extLst>
              <a:ext uri="{FF2B5EF4-FFF2-40B4-BE49-F238E27FC236}">
                <a16:creationId xmlns:a16="http://schemas.microsoft.com/office/drawing/2014/main" id="{96ED8202-20D4-48A0-B805-440A9F0ACB70}"/>
              </a:ext>
            </a:extLst>
          </p:cNvPr>
          <p:cNvSpPr txBox="1"/>
          <p:nvPr/>
        </p:nvSpPr>
        <p:spPr>
          <a:xfrm>
            <a:off x="5427095" y="1446625"/>
            <a:ext cx="140448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JSON5 allows</a:t>
            </a:r>
          </a:p>
          <a:p>
            <a:r>
              <a:rPr lang="da-DK" sz="1200" dirty="0"/>
              <a:t>    Unquoted names</a:t>
            </a:r>
          </a:p>
          <a:p>
            <a:r>
              <a:rPr lang="da-DK" sz="1200" dirty="0"/>
              <a:t>    Comments</a:t>
            </a:r>
          </a:p>
          <a:p>
            <a:r>
              <a:rPr lang="da-DK" sz="1200" dirty="0"/>
              <a:t>    A trailing comma</a:t>
            </a:r>
          </a:p>
        </p:txBody>
      </p:sp>
      <p:cxnSp>
        <p:nvCxnSpPr>
          <p:cNvPr id="8" name="Straight Arrow Connector 7" descr=" 13">
            <a:extLst>
              <a:ext uri="{FF2B5EF4-FFF2-40B4-BE49-F238E27FC236}">
                <a16:creationId xmlns:a16="http://schemas.microsoft.com/office/drawing/2014/main" id="{7B357514-37B0-4247-B1F4-725761E3E0D3}"/>
              </a:ext>
            </a:extLst>
          </p:cNvPr>
          <p:cNvCxnSpPr>
            <a:cxnSpLocks/>
          </p:cNvCxnSpPr>
          <p:nvPr/>
        </p:nvCxnSpPr>
        <p:spPr>
          <a:xfrm flipH="1">
            <a:off x="2591781" y="1745546"/>
            <a:ext cx="3015334" cy="67507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08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7" name="Rectangle 6" descr=" 11">
            <a:extLst>
              <a:ext uri="{FF2B5EF4-FFF2-40B4-BE49-F238E27FC236}">
                <a16:creationId xmlns:a16="http://schemas.microsoft.com/office/drawing/2014/main" id="{3FDBC82B-3D48-4377-BE65-CA33138E7101}"/>
              </a:ext>
            </a:extLst>
          </p:cNvPr>
          <p:cNvSpPr/>
          <p:nvPr/>
        </p:nvSpPr>
        <p:spPr>
          <a:xfrm>
            <a:off x="1736685" y="2420622"/>
            <a:ext cx="855096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 descr=" 15">
            <a:extLst>
              <a:ext uri="{FF2B5EF4-FFF2-40B4-BE49-F238E27FC236}">
                <a16:creationId xmlns:a16="http://schemas.microsoft.com/office/drawing/2014/main" id="{96ED8202-20D4-48A0-B805-440A9F0ACB70}"/>
              </a:ext>
            </a:extLst>
          </p:cNvPr>
          <p:cNvSpPr txBox="1"/>
          <p:nvPr/>
        </p:nvSpPr>
        <p:spPr>
          <a:xfrm>
            <a:off x="5427095" y="1446625"/>
            <a:ext cx="140448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JSON5 allows</a:t>
            </a:r>
          </a:p>
          <a:p>
            <a:r>
              <a:rPr lang="da-DK" sz="1200" dirty="0"/>
              <a:t>    Unquoted names</a:t>
            </a:r>
          </a:p>
          <a:p>
            <a:r>
              <a:rPr lang="da-DK" sz="1200" dirty="0"/>
              <a:t>    Comments</a:t>
            </a:r>
          </a:p>
          <a:p>
            <a:r>
              <a:rPr lang="da-DK" sz="1200" dirty="0"/>
              <a:t>    A trailing comma</a:t>
            </a:r>
          </a:p>
        </p:txBody>
      </p:sp>
      <p:cxnSp>
        <p:nvCxnSpPr>
          <p:cNvPr id="8" name="Straight Arrow Connector 7" descr=" 13">
            <a:extLst>
              <a:ext uri="{FF2B5EF4-FFF2-40B4-BE49-F238E27FC236}">
                <a16:creationId xmlns:a16="http://schemas.microsoft.com/office/drawing/2014/main" id="{7B357514-37B0-4247-B1F4-725761E3E0D3}"/>
              </a:ext>
            </a:extLst>
          </p:cNvPr>
          <p:cNvCxnSpPr>
            <a:cxnSpLocks/>
          </p:cNvCxnSpPr>
          <p:nvPr/>
        </p:nvCxnSpPr>
        <p:spPr>
          <a:xfrm flipH="1">
            <a:off x="2591781" y="1745546"/>
            <a:ext cx="3015334" cy="67507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 descr=" 21">
            <a:extLst>
              <a:ext uri="{FF2B5EF4-FFF2-40B4-BE49-F238E27FC236}">
                <a16:creationId xmlns:a16="http://schemas.microsoft.com/office/drawing/2014/main" id="{909083A2-7AD8-4D27-97BD-1BB1BA2D7F4B}"/>
              </a:ext>
            </a:extLst>
          </p:cNvPr>
          <p:cNvSpPr/>
          <p:nvPr/>
        </p:nvSpPr>
        <p:spPr>
          <a:xfrm>
            <a:off x="1736685" y="2599335"/>
            <a:ext cx="2430270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 descr=" 22">
            <a:extLst>
              <a:ext uri="{FF2B5EF4-FFF2-40B4-BE49-F238E27FC236}">
                <a16:creationId xmlns:a16="http://schemas.microsoft.com/office/drawing/2014/main" id="{D4D05412-41B4-434D-A868-CC7F407F35BA}"/>
              </a:ext>
            </a:extLst>
          </p:cNvPr>
          <p:cNvCxnSpPr>
            <a:cxnSpLocks/>
          </p:cNvCxnSpPr>
          <p:nvPr/>
        </p:nvCxnSpPr>
        <p:spPr>
          <a:xfrm flipH="1">
            <a:off x="4166955" y="1925566"/>
            <a:ext cx="1440160" cy="673769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616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7" name="Rectangle 6" descr=" 11">
            <a:extLst>
              <a:ext uri="{FF2B5EF4-FFF2-40B4-BE49-F238E27FC236}">
                <a16:creationId xmlns:a16="http://schemas.microsoft.com/office/drawing/2014/main" id="{3FDBC82B-3D48-4377-BE65-CA33138E7101}"/>
              </a:ext>
            </a:extLst>
          </p:cNvPr>
          <p:cNvSpPr/>
          <p:nvPr/>
        </p:nvSpPr>
        <p:spPr>
          <a:xfrm>
            <a:off x="1736685" y="2420622"/>
            <a:ext cx="855096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 descr=" 15">
            <a:extLst>
              <a:ext uri="{FF2B5EF4-FFF2-40B4-BE49-F238E27FC236}">
                <a16:creationId xmlns:a16="http://schemas.microsoft.com/office/drawing/2014/main" id="{96ED8202-20D4-48A0-B805-440A9F0ACB70}"/>
              </a:ext>
            </a:extLst>
          </p:cNvPr>
          <p:cNvSpPr txBox="1"/>
          <p:nvPr/>
        </p:nvSpPr>
        <p:spPr>
          <a:xfrm>
            <a:off x="5427095" y="1446625"/>
            <a:ext cx="140448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JSON5 allows</a:t>
            </a:r>
          </a:p>
          <a:p>
            <a:r>
              <a:rPr lang="da-DK" sz="1200" dirty="0"/>
              <a:t>    Unquoted names</a:t>
            </a:r>
          </a:p>
          <a:p>
            <a:r>
              <a:rPr lang="da-DK" sz="1200" dirty="0"/>
              <a:t>    Comments</a:t>
            </a:r>
          </a:p>
          <a:p>
            <a:r>
              <a:rPr lang="da-DK" sz="1200" dirty="0"/>
              <a:t>    A trailing comma</a:t>
            </a:r>
          </a:p>
        </p:txBody>
      </p:sp>
      <p:cxnSp>
        <p:nvCxnSpPr>
          <p:cNvPr id="8" name="Straight Arrow Connector 7" descr=" 13">
            <a:extLst>
              <a:ext uri="{FF2B5EF4-FFF2-40B4-BE49-F238E27FC236}">
                <a16:creationId xmlns:a16="http://schemas.microsoft.com/office/drawing/2014/main" id="{7B357514-37B0-4247-B1F4-725761E3E0D3}"/>
              </a:ext>
            </a:extLst>
          </p:cNvPr>
          <p:cNvCxnSpPr>
            <a:cxnSpLocks/>
          </p:cNvCxnSpPr>
          <p:nvPr/>
        </p:nvCxnSpPr>
        <p:spPr>
          <a:xfrm flipH="1">
            <a:off x="2591781" y="1745546"/>
            <a:ext cx="3015334" cy="67507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 descr=" 21">
            <a:extLst>
              <a:ext uri="{FF2B5EF4-FFF2-40B4-BE49-F238E27FC236}">
                <a16:creationId xmlns:a16="http://schemas.microsoft.com/office/drawing/2014/main" id="{909083A2-7AD8-4D27-97BD-1BB1BA2D7F4B}"/>
              </a:ext>
            </a:extLst>
          </p:cNvPr>
          <p:cNvSpPr/>
          <p:nvPr/>
        </p:nvSpPr>
        <p:spPr>
          <a:xfrm>
            <a:off x="1736685" y="2599335"/>
            <a:ext cx="2430270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 descr=" 22">
            <a:extLst>
              <a:ext uri="{FF2B5EF4-FFF2-40B4-BE49-F238E27FC236}">
                <a16:creationId xmlns:a16="http://schemas.microsoft.com/office/drawing/2014/main" id="{D4D05412-41B4-434D-A868-CC7F407F35BA}"/>
              </a:ext>
            </a:extLst>
          </p:cNvPr>
          <p:cNvCxnSpPr>
            <a:cxnSpLocks/>
          </p:cNvCxnSpPr>
          <p:nvPr/>
        </p:nvCxnSpPr>
        <p:spPr>
          <a:xfrm flipH="1">
            <a:off x="4166955" y="1925566"/>
            <a:ext cx="1440160" cy="673769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 descr=" 25">
            <a:extLst>
              <a:ext uri="{FF2B5EF4-FFF2-40B4-BE49-F238E27FC236}">
                <a16:creationId xmlns:a16="http://schemas.microsoft.com/office/drawing/2014/main" id="{89E6EE86-1898-4076-B801-07E17B5D2B75}"/>
              </a:ext>
            </a:extLst>
          </p:cNvPr>
          <p:cNvSpPr/>
          <p:nvPr/>
        </p:nvSpPr>
        <p:spPr>
          <a:xfrm>
            <a:off x="3626895" y="3528296"/>
            <a:ext cx="180020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 descr=" 26">
            <a:extLst>
              <a:ext uri="{FF2B5EF4-FFF2-40B4-BE49-F238E27FC236}">
                <a16:creationId xmlns:a16="http://schemas.microsoft.com/office/drawing/2014/main" id="{7BECBC9F-808D-47DC-80A8-23C5A3FBC297}"/>
              </a:ext>
            </a:extLst>
          </p:cNvPr>
          <p:cNvCxnSpPr>
            <a:cxnSpLocks/>
          </p:cNvCxnSpPr>
          <p:nvPr/>
        </p:nvCxnSpPr>
        <p:spPr>
          <a:xfrm flipH="1">
            <a:off x="3806915" y="2123036"/>
            <a:ext cx="1800200" cy="1405260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91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7" name="Rectangle 6" descr=" 11">
            <a:extLst>
              <a:ext uri="{FF2B5EF4-FFF2-40B4-BE49-F238E27FC236}">
                <a16:creationId xmlns:a16="http://schemas.microsoft.com/office/drawing/2014/main" id="{3FDBC82B-3D48-4377-BE65-CA33138E7101}"/>
              </a:ext>
            </a:extLst>
          </p:cNvPr>
          <p:cNvSpPr/>
          <p:nvPr/>
        </p:nvSpPr>
        <p:spPr>
          <a:xfrm>
            <a:off x="1736685" y="2420622"/>
            <a:ext cx="855096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 descr=" 15">
            <a:extLst>
              <a:ext uri="{FF2B5EF4-FFF2-40B4-BE49-F238E27FC236}">
                <a16:creationId xmlns:a16="http://schemas.microsoft.com/office/drawing/2014/main" id="{96ED8202-20D4-48A0-B805-440A9F0ACB70}"/>
              </a:ext>
            </a:extLst>
          </p:cNvPr>
          <p:cNvSpPr txBox="1"/>
          <p:nvPr/>
        </p:nvSpPr>
        <p:spPr>
          <a:xfrm>
            <a:off x="5427095" y="1446625"/>
            <a:ext cx="140448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JSON5 allows</a:t>
            </a:r>
          </a:p>
          <a:p>
            <a:r>
              <a:rPr lang="da-DK" sz="1200" dirty="0"/>
              <a:t>    Unquoted names</a:t>
            </a:r>
          </a:p>
          <a:p>
            <a:r>
              <a:rPr lang="da-DK" sz="1200" dirty="0"/>
              <a:t>    Comments</a:t>
            </a:r>
          </a:p>
          <a:p>
            <a:r>
              <a:rPr lang="da-DK" sz="1200" dirty="0"/>
              <a:t>    A trailing comma</a:t>
            </a:r>
          </a:p>
        </p:txBody>
      </p:sp>
      <p:cxnSp>
        <p:nvCxnSpPr>
          <p:cNvPr id="8" name="Straight Arrow Connector 7" descr=" 13">
            <a:extLst>
              <a:ext uri="{FF2B5EF4-FFF2-40B4-BE49-F238E27FC236}">
                <a16:creationId xmlns:a16="http://schemas.microsoft.com/office/drawing/2014/main" id="{7B357514-37B0-4247-B1F4-725761E3E0D3}"/>
              </a:ext>
            </a:extLst>
          </p:cNvPr>
          <p:cNvCxnSpPr>
            <a:cxnSpLocks/>
          </p:cNvCxnSpPr>
          <p:nvPr/>
        </p:nvCxnSpPr>
        <p:spPr>
          <a:xfrm flipH="1">
            <a:off x="2591781" y="1745546"/>
            <a:ext cx="3015334" cy="67507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 descr=" 21">
            <a:extLst>
              <a:ext uri="{FF2B5EF4-FFF2-40B4-BE49-F238E27FC236}">
                <a16:creationId xmlns:a16="http://schemas.microsoft.com/office/drawing/2014/main" id="{909083A2-7AD8-4D27-97BD-1BB1BA2D7F4B}"/>
              </a:ext>
            </a:extLst>
          </p:cNvPr>
          <p:cNvSpPr/>
          <p:nvPr/>
        </p:nvSpPr>
        <p:spPr>
          <a:xfrm>
            <a:off x="1736685" y="2599335"/>
            <a:ext cx="2430270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 descr=" 22">
            <a:extLst>
              <a:ext uri="{FF2B5EF4-FFF2-40B4-BE49-F238E27FC236}">
                <a16:creationId xmlns:a16="http://schemas.microsoft.com/office/drawing/2014/main" id="{D4D05412-41B4-434D-A868-CC7F407F35BA}"/>
              </a:ext>
            </a:extLst>
          </p:cNvPr>
          <p:cNvCxnSpPr>
            <a:cxnSpLocks/>
          </p:cNvCxnSpPr>
          <p:nvPr/>
        </p:nvCxnSpPr>
        <p:spPr>
          <a:xfrm flipH="1">
            <a:off x="4166955" y="1925566"/>
            <a:ext cx="1440160" cy="673769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 descr=" 25">
            <a:extLst>
              <a:ext uri="{FF2B5EF4-FFF2-40B4-BE49-F238E27FC236}">
                <a16:creationId xmlns:a16="http://schemas.microsoft.com/office/drawing/2014/main" id="{89E6EE86-1898-4076-B801-07E17B5D2B75}"/>
              </a:ext>
            </a:extLst>
          </p:cNvPr>
          <p:cNvSpPr/>
          <p:nvPr/>
        </p:nvSpPr>
        <p:spPr>
          <a:xfrm>
            <a:off x="3626895" y="3528296"/>
            <a:ext cx="180020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 descr=" 26">
            <a:extLst>
              <a:ext uri="{FF2B5EF4-FFF2-40B4-BE49-F238E27FC236}">
                <a16:creationId xmlns:a16="http://schemas.microsoft.com/office/drawing/2014/main" id="{7BECBC9F-808D-47DC-80A8-23C5A3FBC297}"/>
              </a:ext>
            </a:extLst>
          </p:cNvPr>
          <p:cNvCxnSpPr>
            <a:cxnSpLocks/>
          </p:cNvCxnSpPr>
          <p:nvPr/>
        </p:nvCxnSpPr>
        <p:spPr>
          <a:xfrm flipH="1">
            <a:off x="3806915" y="2123036"/>
            <a:ext cx="1800200" cy="1405260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 descr=" 35">
            <a:extLst>
              <a:ext uri="{FF2B5EF4-FFF2-40B4-BE49-F238E27FC236}">
                <a16:creationId xmlns:a16="http://schemas.microsoft.com/office/drawing/2014/main" id="{EECF0A99-45C6-4B90-9A7E-096447C09598}"/>
              </a:ext>
            </a:extLst>
          </p:cNvPr>
          <p:cNvSpPr/>
          <p:nvPr/>
        </p:nvSpPr>
        <p:spPr>
          <a:xfrm>
            <a:off x="2411760" y="2751735"/>
            <a:ext cx="513670" cy="225090"/>
          </a:xfrm>
          <a:prstGeom prst="rect">
            <a:avLst/>
          </a:prstGeom>
          <a:solidFill>
            <a:srgbClr val="FF0000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Arrow Connector 13" descr=" 36">
            <a:extLst>
              <a:ext uri="{FF2B5EF4-FFF2-40B4-BE49-F238E27FC236}">
                <a16:creationId xmlns:a16="http://schemas.microsoft.com/office/drawing/2014/main" id="{6ABBCD1F-8C84-45A9-865B-065C6EE7E916}"/>
              </a:ext>
            </a:extLst>
          </p:cNvPr>
          <p:cNvCxnSpPr>
            <a:cxnSpLocks/>
          </p:cNvCxnSpPr>
          <p:nvPr/>
        </p:nvCxnSpPr>
        <p:spPr>
          <a:xfrm flipH="1">
            <a:off x="2970435" y="2528146"/>
            <a:ext cx="2636680" cy="31363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 descr=" 42">
            <a:extLst>
              <a:ext uri="{FF2B5EF4-FFF2-40B4-BE49-F238E27FC236}">
                <a16:creationId xmlns:a16="http://schemas.microsoft.com/office/drawing/2014/main" id="{724CE049-94C9-4410-A11C-A3DD2CB1A4BB}"/>
              </a:ext>
            </a:extLst>
          </p:cNvPr>
          <p:cNvSpPr txBox="1"/>
          <p:nvPr/>
        </p:nvSpPr>
        <p:spPr>
          <a:xfrm>
            <a:off x="5409860" y="2346896"/>
            <a:ext cx="213962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    NB you DO need quotes here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781189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7" name="Rectangle 6" descr=" 11">
            <a:extLst>
              <a:ext uri="{FF2B5EF4-FFF2-40B4-BE49-F238E27FC236}">
                <a16:creationId xmlns:a16="http://schemas.microsoft.com/office/drawing/2014/main" id="{3FDBC82B-3D48-4377-BE65-CA33138E7101}"/>
              </a:ext>
            </a:extLst>
          </p:cNvPr>
          <p:cNvSpPr/>
          <p:nvPr/>
        </p:nvSpPr>
        <p:spPr>
          <a:xfrm>
            <a:off x="1736685" y="2420622"/>
            <a:ext cx="855096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 descr=" 15">
            <a:extLst>
              <a:ext uri="{FF2B5EF4-FFF2-40B4-BE49-F238E27FC236}">
                <a16:creationId xmlns:a16="http://schemas.microsoft.com/office/drawing/2014/main" id="{96ED8202-20D4-48A0-B805-440A9F0ACB70}"/>
              </a:ext>
            </a:extLst>
          </p:cNvPr>
          <p:cNvSpPr txBox="1"/>
          <p:nvPr/>
        </p:nvSpPr>
        <p:spPr>
          <a:xfrm>
            <a:off x="5427095" y="1446625"/>
            <a:ext cx="140448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JSON5 allows</a:t>
            </a:r>
          </a:p>
          <a:p>
            <a:r>
              <a:rPr lang="da-DK" sz="1200" dirty="0"/>
              <a:t>    Unquoted names</a:t>
            </a:r>
          </a:p>
          <a:p>
            <a:r>
              <a:rPr lang="da-DK" sz="1200" dirty="0"/>
              <a:t>    Comments</a:t>
            </a:r>
          </a:p>
          <a:p>
            <a:r>
              <a:rPr lang="da-DK" sz="1200" dirty="0"/>
              <a:t>    A trailing comma</a:t>
            </a:r>
          </a:p>
        </p:txBody>
      </p:sp>
      <p:cxnSp>
        <p:nvCxnSpPr>
          <p:cNvPr id="8" name="Straight Arrow Connector 7" descr=" 13">
            <a:extLst>
              <a:ext uri="{FF2B5EF4-FFF2-40B4-BE49-F238E27FC236}">
                <a16:creationId xmlns:a16="http://schemas.microsoft.com/office/drawing/2014/main" id="{7B357514-37B0-4247-B1F4-725761E3E0D3}"/>
              </a:ext>
            </a:extLst>
          </p:cNvPr>
          <p:cNvCxnSpPr>
            <a:cxnSpLocks/>
          </p:cNvCxnSpPr>
          <p:nvPr/>
        </p:nvCxnSpPr>
        <p:spPr>
          <a:xfrm flipH="1">
            <a:off x="2591781" y="1745546"/>
            <a:ext cx="3015334" cy="67507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 descr=" 21">
            <a:extLst>
              <a:ext uri="{FF2B5EF4-FFF2-40B4-BE49-F238E27FC236}">
                <a16:creationId xmlns:a16="http://schemas.microsoft.com/office/drawing/2014/main" id="{909083A2-7AD8-4D27-97BD-1BB1BA2D7F4B}"/>
              </a:ext>
            </a:extLst>
          </p:cNvPr>
          <p:cNvSpPr/>
          <p:nvPr/>
        </p:nvSpPr>
        <p:spPr>
          <a:xfrm>
            <a:off x="1736685" y="2599335"/>
            <a:ext cx="2430270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 descr=" 22">
            <a:extLst>
              <a:ext uri="{FF2B5EF4-FFF2-40B4-BE49-F238E27FC236}">
                <a16:creationId xmlns:a16="http://schemas.microsoft.com/office/drawing/2014/main" id="{D4D05412-41B4-434D-A868-CC7F407F35BA}"/>
              </a:ext>
            </a:extLst>
          </p:cNvPr>
          <p:cNvCxnSpPr>
            <a:cxnSpLocks/>
          </p:cNvCxnSpPr>
          <p:nvPr/>
        </p:nvCxnSpPr>
        <p:spPr>
          <a:xfrm flipH="1">
            <a:off x="4166955" y="1925566"/>
            <a:ext cx="1440160" cy="673769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 descr=" 25">
            <a:extLst>
              <a:ext uri="{FF2B5EF4-FFF2-40B4-BE49-F238E27FC236}">
                <a16:creationId xmlns:a16="http://schemas.microsoft.com/office/drawing/2014/main" id="{89E6EE86-1898-4076-B801-07E17B5D2B75}"/>
              </a:ext>
            </a:extLst>
          </p:cNvPr>
          <p:cNvSpPr/>
          <p:nvPr/>
        </p:nvSpPr>
        <p:spPr>
          <a:xfrm>
            <a:off x="3626895" y="3528296"/>
            <a:ext cx="180020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 descr=" 26">
            <a:extLst>
              <a:ext uri="{FF2B5EF4-FFF2-40B4-BE49-F238E27FC236}">
                <a16:creationId xmlns:a16="http://schemas.microsoft.com/office/drawing/2014/main" id="{7BECBC9F-808D-47DC-80A8-23C5A3FBC297}"/>
              </a:ext>
            </a:extLst>
          </p:cNvPr>
          <p:cNvCxnSpPr>
            <a:cxnSpLocks/>
          </p:cNvCxnSpPr>
          <p:nvPr/>
        </p:nvCxnSpPr>
        <p:spPr>
          <a:xfrm flipH="1">
            <a:off x="3806915" y="2123036"/>
            <a:ext cx="1800200" cy="1405260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 descr=" 35">
            <a:extLst>
              <a:ext uri="{FF2B5EF4-FFF2-40B4-BE49-F238E27FC236}">
                <a16:creationId xmlns:a16="http://schemas.microsoft.com/office/drawing/2014/main" id="{EECF0A99-45C6-4B90-9A7E-096447C09598}"/>
              </a:ext>
            </a:extLst>
          </p:cNvPr>
          <p:cNvSpPr/>
          <p:nvPr/>
        </p:nvSpPr>
        <p:spPr>
          <a:xfrm>
            <a:off x="2411760" y="2751735"/>
            <a:ext cx="513670" cy="225090"/>
          </a:xfrm>
          <a:prstGeom prst="rect">
            <a:avLst/>
          </a:prstGeom>
          <a:solidFill>
            <a:srgbClr val="FF0000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Arrow Connector 13" descr=" 36">
            <a:extLst>
              <a:ext uri="{FF2B5EF4-FFF2-40B4-BE49-F238E27FC236}">
                <a16:creationId xmlns:a16="http://schemas.microsoft.com/office/drawing/2014/main" id="{6ABBCD1F-8C84-45A9-865B-065C6EE7E916}"/>
              </a:ext>
            </a:extLst>
          </p:cNvPr>
          <p:cNvCxnSpPr>
            <a:cxnSpLocks/>
          </p:cNvCxnSpPr>
          <p:nvPr/>
        </p:nvCxnSpPr>
        <p:spPr>
          <a:xfrm flipH="1">
            <a:off x="2970435" y="2528146"/>
            <a:ext cx="2636680" cy="31363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 descr=" 42">
            <a:extLst>
              <a:ext uri="{FF2B5EF4-FFF2-40B4-BE49-F238E27FC236}">
                <a16:creationId xmlns:a16="http://schemas.microsoft.com/office/drawing/2014/main" id="{724CE049-94C9-4410-A11C-A3DD2CB1A4BB}"/>
              </a:ext>
            </a:extLst>
          </p:cNvPr>
          <p:cNvSpPr txBox="1"/>
          <p:nvPr/>
        </p:nvSpPr>
        <p:spPr>
          <a:xfrm>
            <a:off x="5409860" y="2346896"/>
            <a:ext cx="213962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    NB you DO need quotes here</a:t>
            </a:r>
            <a:endParaRPr lang="en-GB" sz="1200" dirty="0"/>
          </a:p>
        </p:txBody>
      </p:sp>
      <p:sp>
        <p:nvSpPr>
          <p:cNvPr id="17" name="TextBox 16" descr=" 16">
            <a:extLst>
              <a:ext uri="{FF2B5EF4-FFF2-40B4-BE49-F238E27FC236}">
                <a16:creationId xmlns:a16="http://schemas.microsoft.com/office/drawing/2014/main" id="{42F004C9-A5AE-48BA-B3D5-8D22E8A1187B}"/>
              </a:ext>
            </a:extLst>
          </p:cNvPr>
          <p:cNvSpPr txBox="1"/>
          <p:nvPr/>
        </p:nvSpPr>
        <p:spPr>
          <a:xfrm>
            <a:off x="5370526" y="2624741"/>
            <a:ext cx="2839432" cy="461665"/>
          </a:xfrm>
          <a:prstGeom prst="rect">
            <a:avLst/>
          </a:prstGeom>
          <a:solidFill>
            <a:srgbClr val="EB8B21"/>
          </a:solidFill>
        </p:spPr>
        <p:txBody>
          <a:bodyPr wrap="none" rtlCol="0">
            <a:spAutoFit/>
          </a:bodyPr>
          <a:lstStyle/>
          <a:p>
            <a:r>
              <a:rPr lang="da-DK" sz="1200" dirty="0"/>
              <a:t>    </a:t>
            </a:r>
            <a:r>
              <a:rPr lang="da-DK" sz="1200" dirty="0">
                <a:latin typeface="APL385 Unicode" panose="020B0709000202000203" pitchFamily="49" charset="0"/>
              </a:rPr>
              <a:t>⎕JSON</a:t>
            </a:r>
            <a:r>
              <a:rPr lang="da-DK" sz="1200" dirty="0"/>
              <a:t> can read JSON5 files, but cannot</a:t>
            </a:r>
            <a:br>
              <a:rPr lang="da-DK" sz="1200" dirty="0"/>
            </a:br>
            <a:r>
              <a:rPr lang="da-DK" sz="1200" dirty="0"/>
              <a:t>    ”round trip” files containing comments.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5896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E70625C3-1FA4-47EE-84B6-44C2D586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Dyalog Version 18.0 - Themes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491B6DFF-B336-4322-84E5-5589722898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/>
              <a:t>Platform Equivalence</a:t>
            </a:r>
          </a:p>
          <a:p>
            <a:r>
              <a:rPr lang="da-DK" sz="1600" dirty="0"/>
              <a:t>.NET Core Bridge</a:t>
            </a:r>
          </a:p>
          <a:p>
            <a:r>
              <a:rPr lang="da-DK" sz="1600" dirty="0"/>
              <a:t>Launch Source Files</a:t>
            </a:r>
            <a:endParaRPr lang="en-GB" sz="1600" dirty="0"/>
          </a:p>
          <a:p>
            <a:r>
              <a:rPr lang="da-DK" sz="1600" dirty="0"/>
              <a:t>Configuration Files</a:t>
            </a:r>
          </a:p>
          <a:p>
            <a:r>
              <a:rPr lang="da-DK" sz="1600" dirty="0"/>
              <a:t>HTMLRenderer + RIDE enhancements</a:t>
            </a:r>
          </a:p>
          <a:p>
            <a:pPr marL="0" indent="0">
              <a:buNone/>
            </a:pPr>
            <a:r>
              <a:rPr lang="da-DK" sz="1600" dirty="0"/>
              <a:t>Easier to Build, Test, Deploy</a:t>
            </a:r>
          </a:p>
          <a:p>
            <a:r>
              <a:rPr lang="da-DK" sz="1600" dirty="0"/>
              <a:t>Launch source files</a:t>
            </a:r>
            <a:endParaRPr lang="en-GB" sz="1600" dirty="0"/>
          </a:p>
          <a:p>
            <a:r>
              <a:rPr lang="da-DK" sz="1600" dirty="0"/>
              <a:t>Configuration Files</a:t>
            </a:r>
          </a:p>
          <a:p>
            <a:r>
              <a:rPr lang="da-DK" sz="1600" dirty="0"/>
              <a:t>Multi-Line Input</a:t>
            </a:r>
          </a:p>
          <a:p>
            <a:pPr marL="0" indent="0">
              <a:buNone/>
            </a:pPr>
            <a:r>
              <a:rPr lang="da-DK" sz="1600" dirty="0"/>
              <a:t>Performance</a:t>
            </a:r>
          </a:p>
          <a:p>
            <a:r>
              <a:rPr lang="da-DK" sz="1600" dirty="0"/>
              <a:t>"Performance QA" nearly 10% faster</a:t>
            </a:r>
          </a:p>
        </p:txBody>
      </p:sp>
      <p:sp>
        <p:nvSpPr>
          <p:cNvPr id="6" name="Content Placeholder 5" descr=" 6">
            <a:extLst>
              <a:ext uri="{FF2B5EF4-FFF2-40B4-BE49-F238E27FC236}">
                <a16:creationId xmlns:a16="http://schemas.microsoft.com/office/drawing/2014/main" id="{7F2E20D4-4F5C-464F-99E9-A80D8347E9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 descr=" 7">
            <a:extLst>
              <a:ext uri="{FF2B5EF4-FFF2-40B4-BE49-F238E27FC236}">
                <a16:creationId xmlns:a16="http://schemas.microsoft.com/office/drawing/2014/main" id="{5E95F960-1594-4608-A51A-E7476E98C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1980" y="1200151"/>
            <a:ext cx="4038600" cy="3394472"/>
          </a:xfrm>
        </p:spPr>
        <p:txBody>
          <a:bodyPr>
            <a:normAutofit/>
          </a:bodyPr>
          <a:lstStyle/>
          <a:p>
            <a:pPr>
              <a:buChar char=" "/>
            </a:pPr>
            <a:r>
              <a:rPr lang="da-DK" sz="1600"/>
              <a:t>                             </a:t>
            </a:r>
            <a:endParaRPr lang="da-DK" sz="1600" dirty="0"/>
          </a:p>
          <a:p>
            <a:pPr>
              <a:buChar char=" "/>
            </a:pPr>
            <a:r>
              <a:rPr lang="da-DK" sz="1600"/>
              <a:t>          </a:t>
            </a:r>
            <a:r>
              <a:rPr lang="da-DK" sz="1600">
                <a:latin typeface="APL385 Unicode" panose="020B0709000202000203" pitchFamily="49" charset="0"/>
              </a:rPr>
              <a:t> </a:t>
            </a:r>
            <a:r>
              <a:rPr lang="da-DK" sz="1600"/>
              <a:t>           </a:t>
            </a:r>
            <a:r>
              <a:rPr lang="da-DK" sz="1600">
                <a:latin typeface="APL385 Unicode" panose="020B0709000202000203" pitchFamily="49" charset="0"/>
              </a:rPr>
              <a:t> </a:t>
            </a:r>
            <a:r>
              <a:rPr lang="da-DK" sz="1600"/>
              <a:t>       </a:t>
            </a:r>
            <a:r>
              <a:rPr lang="da-DK" sz="1600">
                <a:latin typeface="APL385 Unicode" panose="020B0709000202000203" pitchFamily="49" charset="0"/>
              </a:rPr>
              <a:t> </a:t>
            </a:r>
            <a:r>
              <a:rPr lang="da-DK" sz="1600"/>
              <a:t>     </a:t>
            </a:r>
            <a:endParaRPr lang="da-DK" sz="1600" dirty="0"/>
          </a:p>
          <a:p>
            <a:pPr>
              <a:buChar char=" "/>
            </a:pPr>
            <a:r>
              <a:rPr lang="da-DK" sz="1600"/>
              <a:t>                      </a:t>
            </a:r>
            <a:endParaRPr lang="da-DK" sz="1600" dirty="0"/>
          </a:p>
          <a:p>
            <a:pPr>
              <a:buChar char=" "/>
            </a:pPr>
            <a:r>
              <a:rPr lang="da-DK" sz="1600"/>
              <a:t>                  </a:t>
            </a:r>
            <a:r>
              <a:rPr lang="da-DK" sz="1600">
                <a:latin typeface="APL385 Unicode" panose="020B0709000202000203" pitchFamily="49" charset="0"/>
              </a:rPr>
              <a:t>  </a:t>
            </a:r>
            <a:endParaRPr lang="da-DK" sz="1600" dirty="0">
              <a:latin typeface="APL385 Unicode" panose="020B0709000202000203" pitchFamily="49" charset="0"/>
            </a:endParaRPr>
          </a:p>
          <a:p>
            <a:pPr>
              <a:buChar char=" "/>
            </a:pPr>
            <a:r>
              <a:rPr lang="en-GB" sz="1600"/>
              <a:t>                      </a:t>
            </a:r>
            <a:r>
              <a:rPr lang="en-GB" sz="1600">
                <a:latin typeface="APL385 Unicode" panose="020B0709000202000203" pitchFamily="49" charset="0"/>
              </a:rPr>
              <a:t>   </a:t>
            </a:r>
            <a:endParaRPr lang="en-GB" sz="1600" dirty="0">
              <a:latin typeface="APL385 Unicode" panose="020B0709000202000203" pitchFamily="49" charset="0"/>
            </a:endParaRPr>
          </a:p>
          <a:p>
            <a:pPr>
              <a:buChar char=" "/>
            </a:pPr>
            <a:r>
              <a:rPr lang="da-DK" sz="1600"/>
              <a:t>                </a:t>
            </a:r>
            <a:endParaRPr lang="da-DK" sz="1600" dirty="0"/>
          </a:p>
        </p:txBody>
      </p:sp>
    </p:spTree>
    <p:extLst>
      <p:ext uri="{BB962C8B-B14F-4D97-AF65-F5344CB8AC3E}">
        <p14:creationId xmlns:p14="http://schemas.microsoft.com/office/powerpoint/2010/main" val="351752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3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8" name="Rectangle 7" descr=" 11">
            <a:extLst>
              <a:ext uri="{FF2B5EF4-FFF2-40B4-BE49-F238E27FC236}">
                <a16:creationId xmlns:a16="http://schemas.microsoft.com/office/drawing/2014/main" id="{802CBFEC-7DFA-410D-9D75-4CB50CB85C40}"/>
              </a:ext>
            </a:extLst>
          </p:cNvPr>
          <p:cNvSpPr/>
          <p:nvPr/>
        </p:nvSpPr>
        <p:spPr>
          <a:xfrm>
            <a:off x="1736685" y="2420622"/>
            <a:ext cx="855096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Arrow Connector 4" descr=" 13">
            <a:extLst>
              <a:ext uri="{FF2B5EF4-FFF2-40B4-BE49-F238E27FC236}">
                <a16:creationId xmlns:a16="http://schemas.microsoft.com/office/drawing/2014/main" id="{5C75AB60-C4A8-4B29-B75B-79E0DE9EDED2}"/>
              </a:ext>
            </a:extLst>
          </p:cNvPr>
          <p:cNvCxnSpPr>
            <a:cxnSpLocks/>
          </p:cNvCxnSpPr>
          <p:nvPr/>
        </p:nvCxnSpPr>
        <p:spPr>
          <a:xfrm flipH="1">
            <a:off x="2591781" y="1515875"/>
            <a:ext cx="495054" cy="904747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 descr=" 12">
            <a:extLst>
              <a:ext uri="{FF2B5EF4-FFF2-40B4-BE49-F238E27FC236}">
                <a16:creationId xmlns:a16="http://schemas.microsoft.com/office/drawing/2014/main" id="{514AED18-5FC8-4C62-905B-8BB6ACAE8129}"/>
              </a:ext>
            </a:extLst>
          </p:cNvPr>
          <p:cNvSpPr txBox="1"/>
          <p:nvPr/>
        </p:nvSpPr>
        <p:spPr>
          <a:xfrm>
            <a:off x="2276746" y="1261959"/>
            <a:ext cx="3863558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050" dirty="0"/>
              <a:t>All parameters are within "Settings" (all names are case insensitive)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3298683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8" name="Rectangle 7" descr=" 11">
            <a:extLst>
              <a:ext uri="{FF2B5EF4-FFF2-40B4-BE49-F238E27FC236}">
                <a16:creationId xmlns:a16="http://schemas.microsoft.com/office/drawing/2014/main" id="{802CBFEC-7DFA-410D-9D75-4CB50CB85C40}"/>
              </a:ext>
            </a:extLst>
          </p:cNvPr>
          <p:cNvSpPr/>
          <p:nvPr/>
        </p:nvSpPr>
        <p:spPr>
          <a:xfrm>
            <a:off x="1736685" y="2420622"/>
            <a:ext cx="855096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 descr=" 15">
            <a:extLst>
              <a:ext uri="{FF2B5EF4-FFF2-40B4-BE49-F238E27FC236}">
                <a16:creationId xmlns:a16="http://schemas.microsoft.com/office/drawing/2014/main" id="{2C37388B-84B9-4A62-80A3-A6A172528578}"/>
              </a:ext>
            </a:extLst>
          </p:cNvPr>
          <p:cNvSpPr txBox="1"/>
          <p:nvPr/>
        </p:nvSpPr>
        <p:spPr>
          <a:xfrm>
            <a:off x="5607115" y="1787066"/>
            <a:ext cx="27003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200" dirty="0"/>
              <a:t>You can set all Dyalog parameters</a:t>
            </a:r>
            <a:endParaRPr lang="en-GB" sz="1200" dirty="0"/>
          </a:p>
        </p:txBody>
      </p:sp>
      <p:cxnSp>
        <p:nvCxnSpPr>
          <p:cNvPr id="5" name="Straight Arrow Connector 4" descr=" 13">
            <a:extLst>
              <a:ext uri="{FF2B5EF4-FFF2-40B4-BE49-F238E27FC236}">
                <a16:creationId xmlns:a16="http://schemas.microsoft.com/office/drawing/2014/main" id="{5C75AB60-C4A8-4B29-B75B-79E0DE9EDED2}"/>
              </a:ext>
            </a:extLst>
          </p:cNvPr>
          <p:cNvCxnSpPr>
            <a:cxnSpLocks/>
          </p:cNvCxnSpPr>
          <p:nvPr/>
        </p:nvCxnSpPr>
        <p:spPr>
          <a:xfrm flipH="1">
            <a:off x="2591781" y="1515875"/>
            <a:ext cx="495054" cy="904747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 descr=" 21">
            <a:extLst>
              <a:ext uri="{FF2B5EF4-FFF2-40B4-BE49-F238E27FC236}">
                <a16:creationId xmlns:a16="http://schemas.microsoft.com/office/drawing/2014/main" id="{9A4A1444-7EF8-424F-AA49-2E6D0543A796}"/>
              </a:ext>
            </a:extLst>
          </p:cNvPr>
          <p:cNvSpPr/>
          <p:nvPr/>
        </p:nvSpPr>
        <p:spPr>
          <a:xfrm>
            <a:off x="1736685" y="2783270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 descr=" 22">
            <a:extLst>
              <a:ext uri="{FF2B5EF4-FFF2-40B4-BE49-F238E27FC236}">
                <a16:creationId xmlns:a16="http://schemas.microsoft.com/office/drawing/2014/main" id="{034256A5-2ACF-4A88-AD07-D8D126FC33D1}"/>
              </a:ext>
            </a:extLst>
          </p:cNvPr>
          <p:cNvCxnSpPr>
            <a:cxnSpLocks/>
          </p:cNvCxnSpPr>
          <p:nvPr/>
        </p:nvCxnSpPr>
        <p:spPr>
          <a:xfrm flipH="1">
            <a:off x="3266855" y="1970571"/>
            <a:ext cx="2340260" cy="904747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 descr=" 12">
            <a:extLst>
              <a:ext uri="{FF2B5EF4-FFF2-40B4-BE49-F238E27FC236}">
                <a16:creationId xmlns:a16="http://schemas.microsoft.com/office/drawing/2014/main" id="{514AED18-5FC8-4C62-905B-8BB6ACAE8129}"/>
              </a:ext>
            </a:extLst>
          </p:cNvPr>
          <p:cNvSpPr txBox="1"/>
          <p:nvPr/>
        </p:nvSpPr>
        <p:spPr>
          <a:xfrm>
            <a:off x="2276746" y="1261959"/>
            <a:ext cx="3863558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050" dirty="0"/>
              <a:t>All parameters are within "Settings" (all names are case insensitive)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1564690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Files: JSON5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670" y="1925566"/>
            <a:ext cx="3446771" cy="2225631"/>
          </a:xfrm>
          <a:prstGeom prst="rect">
            <a:avLst/>
          </a:prstGeom>
        </p:spPr>
      </p:pic>
      <p:sp>
        <p:nvSpPr>
          <p:cNvPr id="8" name="Rectangle 7" descr=" 11">
            <a:extLst>
              <a:ext uri="{FF2B5EF4-FFF2-40B4-BE49-F238E27FC236}">
                <a16:creationId xmlns:a16="http://schemas.microsoft.com/office/drawing/2014/main" id="{802CBFEC-7DFA-410D-9D75-4CB50CB85C40}"/>
              </a:ext>
            </a:extLst>
          </p:cNvPr>
          <p:cNvSpPr/>
          <p:nvPr/>
        </p:nvSpPr>
        <p:spPr>
          <a:xfrm>
            <a:off x="1736685" y="2420622"/>
            <a:ext cx="855096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 descr=" 15">
            <a:extLst>
              <a:ext uri="{FF2B5EF4-FFF2-40B4-BE49-F238E27FC236}">
                <a16:creationId xmlns:a16="http://schemas.microsoft.com/office/drawing/2014/main" id="{2C37388B-84B9-4A62-80A3-A6A172528578}"/>
              </a:ext>
            </a:extLst>
          </p:cNvPr>
          <p:cNvSpPr txBox="1"/>
          <p:nvPr/>
        </p:nvSpPr>
        <p:spPr>
          <a:xfrm>
            <a:off x="5607115" y="1787066"/>
            <a:ext cx="27003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200" dirty="0"/>
              <a:t>You can set all Dyalog parameters</a:t>
            </a:r>
            <a:endParaRPr lang="en-GB" sz="1200" dirty="0"/>
          </a:p>
        </p:txBody>
      </p:sp>
      <p:cxnSp>
        <p:nvCxnSpPr>
          <p:cNvPr id="5" name="Straight Arrow Connector 4" descr=" 13">
            <a:extLst>
              <a:ext uri="{FF2B5EF4-FFF2-40B4-BE49-F238E27FC236}">
                <a16:creationId xmlns:a16="http://schemas.microsoft.com/office/drawing/2014/main" id="{5C75AB60-C4A8-4B29-B75B-79E0DE9EDED2}"/>
              </a:ext>
            </a:extLst>
          </p:cNvPr>
          <p:cNvCxnSpPr>
            <a:cxnSpLocks/>
          </p:cNvCxnSpPr>
          <p:nvPr/>
        </p:nvCxnSpPr>
        <p:spPr>
          <a:xfrm flipH="1">
            <a:off x="2591781" y="1515875"/>
            <a:ext cx="495054" cy="904747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 descr=" 21">
            <a:extLst>
              <a:ext uri="{FF2B5EF4-FFF2-40B4-BE49-F238E27FC236}">
                <a16:creationId xmlns:a16="http://schemas.microsoft.com/office/drawing/2014/main" id="{9A4A1444-7EF8-424F-AA49-2E6D0543A796}"/>
              </a:ext>
            </a:extLst>
          </p:cNvPr>
          <p:cNvSpPr/>
          <p:nvPr/>
        </p:nvSpPr>
        <p:spPr>
          <a:xfrm>
            <a:off x="1736685" y="2783270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 descr=" 22">
            <a:extLst>
              <a:ext uri="{FF2B5EF4-FFF2-40B4-BE49-F238E27FC236}">
                <a16:creationId xmlns:a16="http://schemas.microsoft.com/office/drawing/2014/main" id="{034256A5-2ACF-4A88-AD07-D8D126FC33D1}"/>
              </a:ext>
            </a:extLst>
          </p:cNvPr>
          <p:cNvCxnSpPr>
            <a:cxnSpLocks/>
          </p:cNvCxnSpPr>
          <p:nvPr/>
        </p:nvCxnSpPr>
        <p:spPr>
          <a:xfrm flipH="1">
            <a:off x="3266855" y="1970571"/>
            <a:ext cx="2340260" cy="904747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 descr=" 25">
            <a:extLst>
              <a:ext uri="{FF2B5EF4-FFF2-40B4-BE49-F238E27FC236}">
                <a16:creationId xmlns:a16="http://schemas.microsoft.com/office/drawing/2014/main" id="{2B4B76F8-E11C-49D0-BBBD-65E3CF0BC5FA}"/>
              </a:ext>
            </a:extLst>
          </p:cNvPr>
          <p:cNvSpPr/>
          <p:nvPr/>
        </p:nvSpPr>
        <p:spPr>
          <a:xfrm>
            <a:off x="1736685" y="3325938"/>
            <a:ext cx="2070230" cy="382378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 descr=" 26">
            <a:extLst>
              <a:ext uri="{FF2B5EF4-FFF2-40B4-BE49-F238E27FC236}">
                <a16:creationId xmlns:a16="http://schemas.microsoft.com/office/drawing/2014/main" id="{B0773698-FB6C-4D0D-AFF8-38DD83FBA097}"/>
              </a:ext>
            </a:extLst>
          </p:cNvPr>
          <p:cNvCxnSpPr>
            <a:cxnSpLocks/>
          </p:cNvCxnSpPr>
          <p:nvPr/>
        </p:nvCxnSpPr>
        <p:spPr>
          <a:xfrm flipH="1">
            <a:off x="3806915" y="2552456"/>
            <a:ext cx="1800200" cy="975840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 descr=" 12">
            <a:extLst>
              <a:ext uri="{FF2B5EF4-FFF2-40B4-BE49-F238E27FC236}">
                <a16:creationId xmlns:a16="http://schemas.microsoft.com/office/drawing/2014/main" id="{514AED18-5FC8-4C62-905B-8BB6ACAE8129}"/>
              </a:ext>
            </a:extLst>
          </p:cNvPr>
          <p:cNvSpPr txBox="1"/>
          <p:nvPr/>
        </p:nvSpPr>
        <p:spPr>
          <a:xfrm>
            <a:off x="2276746" y="1261959"/>
            <a:ext cx="3863558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sz="1050" dirty="0"/>
              <a:t>All parameters are within "Settings" (all names are case insensitive)</a:t>
            </a:r>
            <a:endParaRPr lang="en-GB" sz="1050" dirty="0"/>
          </a:p>
        </p:txBody>
      </p:sp>
      <p:sp>
        <p:nvSpPr>
          <p:cNvPr id="14" name="TextBox 13" descr=" 16">
            <a:extLst>
              <a:ext uri="{FF2B5EF4-FFF2-40B4-BE49-F238E27FC236}">
                <a16:creationId xmlns:a16="http://schemas.microsoft.com/office/drawing/2014/main" id="{418EBA86-31E2-4951-B805-013CEC1DFA83}"/>
              </a:ext>
            </a:extLst>
          </p:cNvPr>
          <p:cNvSpPr txBox="1"/>
          <p:nvPr/>
        </p:nvSpPr>
        <p:spPr>
          <a:xfrm>
            <a:off x="5607115" y="2321623"/>
            <a:ext cx="27003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200" dirty="0"/>
              <a:t>And your own application-specific parameters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487055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 can </a:t>
            </a:r>
            <a:r>
              <a:rPr lang="da-DK" i="1" dirty="0"/>
              <a:t>Cascade</a:t>
            </a:r>
            <a:endParaRPr lang="en-GB" i="1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0167" y="1141221"/>
            <a:ext cx="2618692" cy="169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38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 can </a:t>
            </a:r>
            <a:r>
              <a:rPr lang="da-DK" i="1" dirty="0"/>
              <a:t>Cascade</a:t>
            </a:r>
            <a:endParaRPr lang="en-GB" i="1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0167" y="1141221"/>
            <a:ext cx="2618692" cy="1690928"/>
          </a:xfrm>
          <a:prstGeom prst="rect">
            <a:avLst/>
          </a:prstGeom>
        </p:spPr>
      </p:pic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3AF55CD0-B779-4F98-AE5A-E16219C29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64" y="1164435"/>
            <a:ext cx="3303875" cy="1542330"/>
          </a:xfrm>
          <a:prstGeom prst="rect">
            <a:avLst/>
          </a:prstGeom>
        </p:spPr>
      </p:pic>
      <p:sp>
        <p:nvSpPr>
          <p:cNvPr id="7" name="Rectangle 6" descr=" 8">
            <a:extLst>
              <a:ext uri="{FF2B5EF4-FFF2-40B4-BE49-F238E27FC236}">
                <a16:creationId xmlns:a16="http://schemas.microsoft.com/office/drawing/2014/main" id="{6C3867BA-7CE8-4358-89A8-C182C2E748F2}"/>
              </a:ext>
            </a:extLst>
          </p:cNvPr>
          <p:cNvSpPr/>
          <p:nvPr/>
        </p:nvSpPr>
        <p:spPr>
          <a:xfrm>
            <a:off x="998031" y="1556798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9047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 can </a:t>
            </a:r>
            <a:r>
              <a:rPr lang="da-DK" i="1" dirty="0"/>
              <a:t>Cascade</a:t>
            </a:r>
            <a:endParaRPr lang="en-GB" i="1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0167" y="1141221"/>
            <a:ext cx="2618692" cy="1690928"/>
          </a:xfrm>
          <a:prstGeom prst="rect">
            <a:avLst/>
          </a:prstGeom>
        </p:spPr>
      </p:pic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3AF55CD0-B779-4F98-AE5A-E16219C29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64" y="1164435"/>
            <a:ext cx="3303875" cy="1542330"/>
          </a:xfrm>
          <a:prstGeom prst="rect">
            <a:avLst/>
          </a:prstGeom>
        </p:spPr>
      </p:pic>
      <p:sp>
        <p:nvSpPr>
          <p:cNvPr id="7" name="Rectangle 6" descr=" 8">
            <a:extLst>
              <a:ext uri="{FF2B5EF4-FFF2-40B4-BE49-F238E27FC236}">
                <a16:creationId xmlns:a16="http://schemas.microsoft.com/office/drawing/2014/main" id="{6C3867BA-7CE8-4358-89A8-C182C2E748F2}"/>
              </a:ext>
            </a:extLst>
          </p:cNvPr>
          <p:cNvSpPr/>
          <p:nvPr/>
        </p:nvSpPr>
        <p:spPr>
          <a:xfrm>
            <a:off x="998031" y="1556798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 descr=" 19">
            <a:extLst>
              <a:ext uri="{FF2B5EF4-FFF2-40B4-BE49-F238E27FC236}">
                <a16:creationId xmlns:a16="http://schemas.microsoft.com/office/drawing/2014/main" id="{68F79430-DD3C-4473-8469-8085FB56C735}"/>
              </a:ext>
            </a:extLst>
          </p:cNvPr>
          <p:cNvSpPr/>
          <p:nvPr/>
        </p:nvSpPr>
        <p:spPr>
          <a:xfrm>
            <a:off x="6057165" y="1822075"/>
            <a:ext cx="945105" cy="16461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 descr=" 20">
            <a:extLst>
              <a:ext uri="{FF2B5EF4-FFF2-40B4-BE49-F238E27FC236}">
                <a16:creationId xmlns:a16="http://schemas.microsoft.com/office/drawing/2014/main" id="{0E1715EB-6BF5-47B8-A2EA-DED2834B0C7E}"/>
              </a:ext>
            </a:extLst>
          </p:cNvPr>
          <p:cNvCxnSpPr>
            <a:cxnSpLocks/>
          </p:cNvCxnSpPr>
          <p:nvPr/>
        </p:nvCxnSpPr>
        <p:spPr>
          <a:xfrm flipV="1">
            <a:off x="5427095" y="1893737"/>
            <a:ext cx="630070" cy="12528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21">
            <a:extLst>
              <a:ext uri="{FF2B5EF4-FFF2-40B4-BE49-F238E27FC236}">
                <a16:creationId xmlns:a16="http://schemas.microsoft.com/office/drawing/2014/main" id="{699D5130-CCC6-4330-B417-197DB69856C5}"/>
              </a:ext>
            </a:extLst>
          </p:cNvPr>
          <p:cNvSpPr txBox="1"/>
          <p:nvPr/>
        </p:nvSpPr>
        <p:spPr>
          <a:xfrm>
            <a:off x="4371685" y="1294402"/>
            <a:ext cx="1278716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/>
              <a:t>maxws app_server_port </a:t>
            </a:r>
            <a:br>
              <a:rPr lang="da-DK" sz="1000" dirty="0"/>
            </a:br>
            <a:r>
              <a:rPr lang="da-DK" sz="1000" dirty="0"/>
              <a:t>use_secure_sockets</a:t>
            </a:r>
            <a:br>
              <a:rPr lang="da-DK" sz="1000" dirty="0"/>
            </a:br>
            <a:r>
              <a:rPr lang="da-DK" sz="1000" dirty="0"/>
              <a:t>are decided by App.dcfg</a:t>
            </a:r>
            <a:endParaRPr lang="en-GB" sz="1000" dirty="0"/>
          </a:p>
        </p:txBody>
      </p:sp>
      <p:sp>
        <p:nvSpPr>
          <p:cNvPr id="11" name="Rectangle 10" descr=" 26">
            <a:extLst>
              <a:ext uri="{FF2B5EF4-FFF2-40B4-BE49-F238E27FC236}">
                <a16:creationId xmlns:a16="http://schemas.microsoft.com/office/drawing/2014/main" id="{63F965C6-EF22-4362-BBE3-1CBF558C2B1E}"/>
              </a:ext>
            </a:extLst>
          </p:cNvPr>
          <p:cNvSpPr/>
          <p:nvPr/>
        </p:nvSpPr>
        <p:spPr>
          <a:xfrm>
            <a:off x="6057166" y="2162959"/>
            <a:ext cx="1530170" cy="344251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 descr=" 27">
            <a:extLst>
              <a:ext uri="{FF2B5EF4-FFF2-40B4-BE49-F238E27FC236}">
                <a16:creationId xmlns:a16="http://schemas.microsoft.com/office/drawing/2014/main" id="{F567B08A-A4AB-4D13-ABAD-E04CFAFA1554}"/>
              </a:ext>
            </a:extLst>
          </p:cNvPr>
          <p:cNvCxnSpPr>
            <a:cxnSpLocks/>
          </p:cNvCxnSpPr>
          <p:nvPr/>
        </p:nvCxnSpPr>
        <p:spPr>
          <a:xfrm>
            <a:off x="5603716" y="2015627"/>
            <a:ext cx="453449" cy="210004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53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 can </a:t>
            </a:r>
            <a:r>
              <a:rPr lang="da-DK" i="1" dirty="0"/>
              <a:t>Cascade</a:t>
            </a:r>
            <a:endParaRPr lang="en-GB" i="1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0167" y="1141221"/>
            <a:ext cx="2618692" cy="1690928"/>
          </a:xfrm>
          <a:prstGeom prst="rect">
            <a:avLst/>
          </a:prstGeom>
        </p:spPr>
      </p:pic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3AF55CD0-B779-4F98-AE5A-E16219C29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64" y="1164435"/>
            <a:ext cx="3303875" cy="1542330"/>
          </a:xfrm>
          <a:prstGeom prst="rect">
            <a:avLst/>
          </a:prstGeom>
        </p:spPr>
      </p:pic>
      <p:sp>
        <p:nvSpPr>
          <p:cNvPr id="7" name="Rectangle 6" descr=" 8">
            <a:extLst>
              <a:ext uri="{FF2B5EF4-FFF2-40B4-BE49-F238E27FC236}">
                <a16:creationId xmlns:a16="http://schemas.microsoft.com/office/drawing/2014/main" id="{6C3867BA-7CE8-4358-89A8-C182C2E748F2}"/>
              </a:ext>
            </a:extLst>
          </p:cNvPr>
          <p:cNvSpPr/>
          <p:nvPr/>
        </p:nvSpPr>
        <p:spPr>
          <a:xfrm>
            <a:off x="998031" y="1556798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 descr=" 19">
            <a:extLst>
              <a:ext uri="{FF2B5EF4-FFF2-40B4-BE49-F238E27FC236}">
                <a16:creationId xmlns:a16="http://schemas.microsoft.com/office/drawing/2014/main" id="{68F79430-DD3C-4473-8469-8085FB56C735}"/>
              </a:ext>
            </a:extLst>
          </p:cNvPr>
          <p:cNvSpPr/>
          <p:nvPr/>
        </p:nvSpPr>
        <p:spPr>
          <a:xfrm>
            <a:off x="6057165" y="1822075"/>
            <a:ext cx="945105" cy="16461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 descr=" 20">
            <a:extLst>
              <a:ext uri="{FF2B5EF4-FFF2-40B4-BE49-F238E27FC236}">
                <a16:creationId xmlns:a16="http://schemas.microsoft.com/office/drawing/2014/main" id="{0E1715EB-6BF5-47B8-A2EA-DED2834B0C7E}"/>
              </a:ext>
            </a:extLst>
          </p:cNvPr>
          <p:cNvCxnSpPr>
            <a:cxnSpLocks/>
          </p:cNvCxnSpPr>
          <p:nvPr/>
        </p:nvCxnSpPr>
        <p:spPr>
          <a:xfrm flipV="1">
            <a:off x="5427095" y="1893737"/>
            <a:ext cx="630070" cy="12528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21">
            <a:extLst>
              <a:ext uri="{FF2B5EF4-FFF2-40B4-BE49-F238E27FC236}">
                <a16:creationId xmlns:a16="http://schemas.microsoft.com/office/drawing/2014/main" id="{699D5130-CCC6-4330-B417-197DB69856C5}"/>
              </a:ext>
            </a:extLst>
          </p:cNvPr>
          <p:cNvSpPr txBox="1"/>
          <p:nvPr/>
        </p:nvSpPr>
        <p:spPr>
          <a:xfrm>
            <a:off x="4371685" y="1294402"/>
            <a:ext cx="1278716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/>
              <a:t>maxws app_server_port </a:t>
            </a:r>
            <a:br>
              <a:rPr lang="da-DK" sz="1000" dirty="0"/>
            </a:br>
            <a:r>
              <a:rPr lang="da-DK" sz="1000" dirty="0"/>
              <a:t>use_secure_sockets</a:t>
            </a:r>
            <a:br>
              <a:rPr lang="da-DK" sz="1000" dirty="0"/>
            </a:br>
            <a:r>
              <a:rPr lang="da-DK" sz="1000" dirty="0"/>
              <a:t>are decided by App.dcfg</a:t>
            </a:r>
            <a:endParaRPr lang="en-GB" sz="1000" dirty="0"/>
          </a:p>
        </p:txBody>
      </p:sp>
      <p:sp>
        <p:nvSpPr>
          <p:cNvPr id="11" name="Rectangle 10" descr=" 26">
            <a:extLst>
              <a:ext uri="{FF2B5EF4-FFF2-40B4-BE49-F238E27FC236}">
                <a16:creationId xmlns:a16="http://schemas.microsoft.com/office/drawing/2014/main" id="{63F965C6-EF22-4362-BBE3-1CBF558C2B1E}"/>
              </a:ext>
            </a:extLst>
          </p:cNvPr>
          <p:cNvSpPr/>
          <p:nvPr/>
        </p:nvSpPr>
        <p:spPr>
          <a:xfrm>
            <a:off x="6057166" y="2162959"/>
            <a:ext cx="1530170" cy="344251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 descr=" 27">
            <a:extLst>
              <a:ext uri="{FF2B5EF4-FFF2-40B4-BE49-F238E27FC236}">
                <a16:creationId xmlns:a16="http://schemas.microsoft.com/office/drawing/2014/main" id="{F567B08A-A4AB-4D13-ABAD-E04CFAFA1554}"/>
              </a:ext>
            </a:extLst>
          </p:cNvPr>
          <p:cNvCxnSpPr>
            <a:cxnSpLocks/>
          </p:cNvCxnSpPr>
          <p:nvPr/>
        </p:nvCxnSpPr>
        <p:spPr>
          <a:xfrm>
            <a:off x="5603716" y="2015627"/>
            <a:ext cx="453449" cy="210004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 descr=" 30">
            <a:extLst>
              <a:ext uri="{FF2B5EF4-FFF2-40B4-BE49-F238E27FC236}">
                <a16:creationId xmlns:a16="http://schemas.microsoft.com/office/drawing/2014/main" id="{46215A3E-81B9-4508-8CAB-B4A70B931FF6}"/>
              </a:ext>
            </a:extLst>
          </p:cNvPr>
          <p:cNvSpPr/>
          <p:nvPr/>
        </p:nvSpPr>
        <p:spPr>
          <a:xfrm>
            <a:off x="998031" y="2122932"/>
            <a:ext cx="2268824" cy="16461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 descr=" 31">
            <a:extLst>
              <a:ext uri="{FF2B5EF4-FFF2-40B4-BE49-F238E27FC236}">
                <a16:creationId xmlns:a16="http://schemas.microsoft.com/office/drawing/2014/main" id="{B4650B6C-E003-4FAD-A4EE-7514D383ED5D}"/>
              </a:ext>
            </a:extLst>
          </p:cNvPr>
          <p:cNvCxnSpPr>
            <a:cxnSpLocks/>
          </p:cNvCxnSpPr>
          <p:nvPr/>
        </p:nvCxnSpPr>
        <p:spPr>
          <a:xfrm flipH="1" flipV="1">
            <a:off x="2321750" y="2270970"/>
            <a:ext cx="2048755" cy="236240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 descr=" 34">
            <a:extLst>
              <a:ext uri="{FF2B5EF4-FFF2-40B4-BE49-F238E27FC236}">
                <a16:creationId xmlns:a16="http://schemas.microsoft.com/office/drawing/2014/main" id="{6EAAF0AE-22C2-4199-8244-D5B02804434F}"/>
              </a:ext>
            </a:extLst>
          </p:cNvPr>
          <p:cNvSpPr txBox="1"/>
          <p:nvPr/>
        </p:nvSpPr>
        <p:spPr>
          <a:xfrm>
            <a:off x="4370505" y="2307155"/>
            <a:ext cx="12787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/>
              <a:t>app_server_address by Client.dcfg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51327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 can </a:t>
            </a:r>
            <a:r>
              <a:rPr lang="da-DK" i="1" dirty="0"/>
              <a:t>Cascade</a:t>
            </a:r>
            <a:endParaRPr lang="en-GB" i="1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0167" y="1141221"/>
            <a:ext cx="2618692" cy="1690928"/>
          </a:xfrm>
          <a:prstGeom prst="rect">
            <a:avLst/>
          </a:prstGeom>
        </p:spPr>
      </p:pic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3AF55CD0-B779-4F98-AE5A-E16219C29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64" y="1164435"/>
            <a:ext cx="3303875" cy="1542330"/>
          </a:xfrm>
          <a:prstGeom prst="rect">
            <a:avLst/>
          </a:prstGeom>
        </p:spPr>
      </p:pic>
      <p:pic>
        <p:nvPicPr>
          <p:cNvPr id="16" name="Picture 15" descr=" 7">
            <a:extLst>
              <a:ext uri="{FF2B5EF4-FFF2-40B4-BE49-F238E27FC236}">
                <a16:creationId xmlns:a16="http://schemas.microsoft.com/office/drawing/2014/main" id="{F35178C0-1806-419A-A1DF-C7FDFDD898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857" y="2852653"/>
            <a:ext cx="3303875" cy="1915947"/>
          </a:xfrm>
          <a:prstGeom prst="rect">
            <a:avLst/>
          </a:prstGeom>
        </p:spPr>
      </p:pic>
      <p:sp>
        <p:nvSpPr>
          <p:cNvPr id="7" name="Rectangle 6" descr=" 8">
            <a:extLst>
              <a:ext uri="{FF2B5EF4-FFF2-40B4-BE49-F238E27FC236}">
                <a16:creationId xmlns:a16="http://schemas.microsoft.com/office/drawing/2014/main" id="{6C3867BA-7CE8-4358-89A8-C182C2E748F2}"/>
              </a:ext>
            </a:extLst>
          </p:cNvPr>
          <p:cNvSpPr/>
          <p:nvPr/>
        </p:nvSpPr>
        <p:spPr>
          <a:xfrm>
            <a:off x="998031" y="1556798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 descr=" 13">
            <a:extLst>
              <a:ext uri="{FF2B5EF4-FFF2-40B4-BE49-F238E27FC236}">
                <a16:creationId xmlns:a16="http://schemas.microsoft.com/office/drawing/2014/main" id="{2E50419F-ED39-4231-AD05-A60BBBE97E23}"/>
              </a:ext>
            </a:extLst>
          </p:cNvPr>
          <p:cNvSpPr/>
          <p:nvPr/>
        </p:nvSpPr>
        <p:spPr>
          <a:xfrm>
            <a:off x="979519" y="3207662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 descr=" 19">
            <a:extLst>
              <a:ext uri="{FF2B5EF4-FFF2-40B4-BE49-F238E27FC236}">
                <a16:creationId xmlns:a16="http://schemas.microsoft.com/office/drawing/2014/main" id="{68F79430-DD3C-4473-8469-8085FB56C735}"/>
              </a:ext>
            </a:extLst>
          </p:cNvPr>
          <p:cNvSpPr/>
          <p:nvPr/>
        </p:nvSpPr>
        <p:spPr>
          <a:xfrm>
            <a:off x="6057165" y="1822075"/>
            <a:ext cx="945105" cy="16461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 descr=" 20">
            <a:extLst>
              <a:ext uri="{FF2B5EF4-FFF2-40B4-BE49-F238E27FC236}">
                <a16:creationId xmlns:a16="http://schemas.microsoft.com/office/drawing/2014/main" id="{0E1715EB-6BF5-47B8-A2EA-DED2834B0C7E}"/>
              </a:ext>
            </a:extLst>
          </p:cNvPr>
          <p:cNvCxnSpPr>
            <a:cxnSpLocks/>
          </p:cNvCxnSpPr>
          <p:nvPr/>
        </p:nvCxnSpPr>
        <p:spPr>
          <a:xfrm flipV="1">
            <a:off x="5427095" y="1893737"/>
            <a:ext cx="630070" cy="12528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21">
            <a:extLst>
              <a:ext uri="{FF2B5EF4-FFF2-40B4-BE49-F238E27FC236}">
                <a16:creationId xmlns:a16="http://schemas.microsoft.com/office/drawing/2014/main" id="{699D5130-CCC6-4330-B417-197DB69856C5}"/>
              </a:ext>
            </a:extLst>
          </p:cNvPr>
          <p:cNvSpPr txBox="1"/>
          <p:nvPr/>
        </p:nvSpPr>
        <p:spPr>
          <a:xfrm>
            <a:off x="4371685" y="1294402"/>
            <a:ext cx="1278716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/>
              <a:t>maxws app_server_port </a:t>
            </a:r>
            <a:br>
              <a:rPr lang="da-DK" sz="1000" dirty="0"/>
            </a:br>
            <a:r>
              <a:rPr lang="da-DK" sz="1000" dirty="0"/>
              <a:t>use_secure_sockets</a:t>
            </a:r>
            <a:br>
              <a:rPr lang="da-DK" sz="1000" dirty="0"/>
            </a:br>
            <a:r>
              <a:rPr lang="da-DK" sz="1000" dirty="0"/>
              <a:t>are decided by App.dcfg</a:t>
            </a:r>
            <a:endParaRPr lang="en-GB" sz="1000" dirty="0"/>
          </a:p>
        </p:txBody>
      </p:sp>
      <p:sp>
        <p:nvSpPr>
          <p:cNvPr id="11" name="Rectangle 10" descr=" 26">
            <a:extLst>
              <a:ext uri="{FF2B5EF4-FFF2-40B4-BE49-F238E27FC236}">
                <a16:creationId xmlns:a16="http://schemas.microsoft.com/office/drawing/2014/main" id="{63F965C6-EF22-4362-BBE3-1CBF558C2B1E}"/>
              </a:ext>
            </a:extLst>
          </p:cNvPr>
          <p:cNvSpPr/>
          <p:nvPr/>
        </p:nvSpPr>
        <p:spPr>
          <a:xfrm>
            <a:off x="6057166" y="2162959"/>
            <a:ext cx="1530170" cy="344251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 descr=" 27">
            <a:extLst>
              <a:ext uri="{FF2B5EF4-FFF2-40B4-BE49-F238E27FC236}">
                <a16:creationId xmlns:a16="http://schemas.microsoft.com/office/drawing/2014/main" id="{F567B08A-A4AB-4D13-ABAD-E04CFAFA1554}"/>
              </a:ext>
            </a:extLst>
          </p:cNvPr>
          <p:cNvCxnSpPr>
            <a:cxnSpLocks/>
          </p:cNvCxnSpPr>
          <p:nvPr/>
        </p:nvCxnSpPr>
        <p:spPr>
          <a:xfrm>
            <a:off x="5603716" y="2015627"/>
            <a:ext cx="453449" cy="210004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 descr=" 30">
            <a:extLst>
              <a:ext uri="{FF2B5EF4-FFF2-40B4-BE49-F238E27FC236}">
                <a16:creationId xmlns:a16="http://schemas.microsoft.com/office/drawing/2014/main" id="{46215A3E-81B9-4508-8CAB-B4A70B931FF6}"/>
              </a:ext>
            </a:extLst>
          </p:cNvPr>
          <p:cNvSpPr/>
          <p:nvPr/>
        </p:nvSpPr>
        <p:spPr>
          <a:xfrm>
            <a:off x="998031" y="2122932"/>
            <a:ext cx="2268824" cy="16461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 descr=" 31">
            <a:extLst>
              <a:ext uri="{FF2B5EF4-FFF2-40B4-BE49-F238E27FC236}">
                <a16:creationId xmlns:a16="http://schemas.microsoft.com/office/drawing/2014/main" id="{B4650B6C-E003-4FAD-A4EE-7514D383ED5D}"/>
              </a:ext>
            </a:extLst>
          </p:cNvPr>
          <p:cNvCxnSpPr>
            <a:cxnSpLocks/>
          </p:cNvCxnSpPr>
          <p:nvPr/>
        </p:nvCxnSpPr>
        <p:spPr>
          <a:xfrm flipH="1" flipV="1">
            <a:off x="2321750" y="2270970"/>
            <a:ext cx="2048755" cy="236240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 descr=" 34">
            <a:extLst>
              <a:ext uri="{FF2B5EF4-FFF2-40B4-BE49-F238E27FC236}">
                <a16:creationId xmlns:a16="http://schemas.microsoft.com/office/drawing/2014/main" id="{6EAAF0AE-22C2-4199-8244-D5B02804434F}"/>
              </a:ext>
            </a:extLst>
          </p:cNvPr>
          <p:cNvSpPr txBox="1"/>
          <p:nvPr/>
        </p:nvSpPr>
        <p:spPr>
          <a:xfrm>
            <a:off x="4370505" y="2307155"/>
            <a:ext cx="12787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/>
              <a:t>app_server_address by Client.dcfg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567380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C7CD45CE-8537-4B42-A1CC-3F2B1C03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 Files can </a:t>
            </a:r>
            <a:r>
              <a:rPr lang="da-DK" i="1" dirty="0"/>
              <a:t>Cascade</a:t>
            </a:r>
            <a:endParaRPr lang="en-GB" i="1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37FFF36D-FADD-4A9A-AFE3-CB395E5EEB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 6">
            <a:extLst>
              <a:ext uri="{FF2B5EF4-FFF2-40B4-BE49-F238E27FC236}">
                <a16:creationId xmlns:a16="http://schemas.microsoft.com/office/drawing/2014/main" id="{C6372395-FB12-4120-9566-3DB05EA4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0167" y="1141221"/>
            <a:ext cx="2618692" cy="1690928"/>
          </a:xfrm>
          <a:prstGeom prst="rect">
            <a:avLst/>
          </a:prstGeom>
        </p:spPr>
      </p:pic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3AF55CD0-B779-4F98-AE5A-E16219C29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64" y="1164435"/>
            <a:ext cx="3303875" cy="1542330"/>
          </a:xfrm>
          <a:prstGeom prst="rect">
            <a:avLst/>
          </a:prstGeom>
        </p:spPr>
      </p:pic>
      <p:pic>
        <p:nvPicPr>
          <p:cNvPr id="16" name="Picture 15" descr=" 7">
            <a:extLst>
              <a:ext uri="{FF2B5EF4-FFF2-40B4-BE49-F238E27FC236}">
                <a16:creationId xmlns:a16="http://schemas.microsoft.com/office/drawing/2014/main" id="{F35178C0-1806-419A-A1DF-C7FDFDD898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857" y="2852653"/>
            <a:ext cx="3303875" cy="1915947"/>
          </a:xfrm>
          <a:prstGeom prst="rect">
            <a:avLst/>
          </a:prstGeom>
        </p:spPr>
      </p:pic>
      <p:sp>
        <p:nvSpPr>
          <p:cNvPr id="7" name="Rectangle 6" descr=" 8">
            <a:extLst>
              <a:ext uri="{FF2B5EF4-FFF2-40B4-BE49-F238E27FC236}">
                <a16:creationId xmlns:a16="http://schemas.microsoft.com/office/drawing/2014/main" id="{6C3867BA-7CE8-4358-89A8-C182C2E748F2}"/>
              </a:ext>
            </a:extLst>
          </p:cNvPr>
          <p:cNvSpPr/>
          <p:nvPr/>
        </p:nvSpPr>
        <p:spPr>
          <a:xfrm>
            <a:off x="998031" y="1556798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 descr=" 13">
            <a:extLst>
              <a:ext uri="{FF2B5EF4-FFF2-40B4-BE49-F238E27FC236}">
                <a16:creationId xmlns:a16="http://schemas.microsoft.com/office/drawing/2014/main" id="{2E50419F-ED39-4231-AD05-A60BBBE97E23}"/>
              </a:ext>
            </a:extLst>
          </p:cNvPr>
          <p:cNvSpPr/>
          <p:nvPr/>
        </p:nvSpPr>
        <p:spPr>
          <a:xfrm>
            <a:off x="979519" y="3207662"/>
            <a:ext cx="1395155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 descr=" 14">
            <a:extLst>
              <a:ext uri="{FF2B5EF4-FFF2-40B4-BE49-F238E27FC236}">
                <a16:creationId xmlns:a16="http://schemas.microsoft.com/office/drawing/2014/main" id="{38873A52-244B-4898-BB2A-A5AAFCD71EA8}"/>
              </a:ext>
            </a:extLst>
          </p:cNvPr>
          <p:cNvSpPr/>
          <p:nvPr/>
        </p:nvSpPr>
        <p:spPr>
          <a:xfrm>
            <a:off x="998031" y="3773796"/>
            <a:ext cx="873669" cy="18002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Arrow Connector 18" descr=" 15">
            <a:extLst>
              <a:ext uri="{FF2B5EF4-FFF2-40B4-BE49-F238E27FC236}">
                <a16:creationId xmlns:a16="http://schemas.microsoft.com/office/drawing/2014/main" id="{1E9FADCD-0112-460C-8500-D9440C04A95F}"/>
              </a:ext>
            </a:extLst>
          </p:cNvPr>
          <p:cNvCxnSpPr>
            <a:cxnSpLocks/>
          </p:cNvCxnSpPr>
          <p:nvPr/>
        </p:nvCxnSpPr>
        <p:spPr>
          <a:xfrm flipH="1">
            <a:off x="1871700" y="3276589"/>
            <a:ext cx="2538215" cy="587217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 descr=" 16">
            <a:extLst>
              <a:ext uri="{FF2B5EF4-FFF2-40B4-BE49-F238E27FC236}">
                <a16:creationId xmlns:a16="http://schemas.microsoft.com/office/drawing/2014/main" id="{2B108CE0-81F0-4013-ABFB-187B488D931D}"/>
              </a:ext>
            </a:extLst>
          </p:cNvPr>
          <p:cNvSpPr txBox="1"/>
          <p:nvPr/>
        </p:nvSpPr>
        <p:spPr>
          <a:xfrm>
            <a:off x="4397781" y="3088046"/>
            <a:ext cx="1278716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/>
              <a:t>Server.dcfg </a:t>
            </a:r>
            <a:r>
              <a:rPr lang="da-DK" sz="1000" b="1" i="1" dirty="0"/>
              <a:t>overrides</a:t>
            </a:r>
            <a:br>
              <a:rPr lang="da-DK" sz="1000" dirty="0"/>
            </a:br>
            <a:r>
              <a:rPr lang="da-DK" sz="1000" dirty="0"/>
              <a:t>the maxws setting</a:t>
            </a:r>
            <a:endParaRPr lang="en-GB" sz="1000" dirty="0"/>
          </a:p>
        </p:txBody>
      </p:sp>
      <p:sp>
        <p:nvSpPr>
          <p:cNvPr id="8" name="Rectangle 7" descr=" 19">
            <a:extLst>
              <a:ext uri="{FF2B5EF4-FFF2-40B4-BE49-F238E27FC236}">
                <a16:creationId xmlns:a16="http://schemas.microsoft.com/office/drawing/2014/main" id="{68F79430-DD3C-4473-8469-8085FB56C735}"/>
              </a:ext>
            </a:extLst>
          </p:cNvPr>
          <p:cNvSpPr/>
          <p:nvPr/>
        </p:nvSpPr>
        <p:spPr>
          <a:xfrm>
            <a:off x="6057165" y="1822075"/>
            <a:ext cx="945105" cy="16461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 descr=" 20">
            <a:extLst>
              <a:ext uri="{FF2B5EF4-FFF2-40B4-BE49-F238E27FC236}">
                <a16:creationId xmlns:a16="http://schemas.microsoft.com/office/drawing/2014/main" id="{0E1715EB-6BF5-47B8-A2EA-DED2834B0C7E}"/>
              </a:ext>
            </a:extLst>
          </p:cNvPr>
          <p:cNvCxnSpPr>
            <a:cxnSpLocks/>
          </p:cNvCxnSpPr>
          <p:nvPr/>
        </p:nvCxnSpPr>
        <p:spPr>
          <a:xfrm flipV="1">
            <a:off x="5427095" y="1893737"/>
            <a:ext cx="630070" cy="125286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21">
            <a:extLst>
              <a:ext uri="{FF2B5EF4-FFF2-40B4-BE49-F238E27FC236}">
                <a16:creationId xmlns:a16="http://schemas.microsoft.com/office/drawing/2014/main" id="{699D5130-CCC6-4330-B417-197DB69856C5}"/>
              </a:ext>
            </a:extLst>
          </p:cNvPr>
          <p:cNvSpPr txBox="1"/>
          <p:nvPr/>
        </p:nvSpPr>
        <p:spPr>
          <a:xfrm>
            <a:off x="4371685" y="1294402"/>
            <a:ext cx="1278716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/>
              <a:t>maxws app_server_port </a:t>
            </a:r>
            <a:br>
              <a:rPr lang="da-DK" sz="1000" dirty="0"/>
            </a:br>
            <a:r>
              <a:rPr lang="da-DK" sz="1000" dirty="0"/>
              <a:t>use_secure_sockets</a:t>
            </a:r>
            <a:br>
              <a:rPr lang="da-DK" sz="1000" dirty="0"/>
            </a:br>
            <a:r>
              <a:rPr lang="da-DK" sz="1000" dirty="0"/>
              <a:t>are decided by App.dcfg</a:t>
            </a:r>
            <a:endParaRPr lang="en-GB" sz="1000" dirty="0"/>
          </a:p>
        </p:txBody>
      </p:sp>
      <p:sp>
        <p:nvSpPr>
          <p:cNvPr id="11" name="Rectangle 10" descr=" 26">
            <a:extLst>
              <a:ext uri="{FF2B5EF4-FFF2-40B4-BE49-F238E27FC236}">
                <a16:creationId xmlns:a16="http://schemas.microsoft.com/office/drawing/2014/main" id="{63F965C6-EF22-4362-BBE3-1CBF558C2B1E}"/>
              </a:ext>
            </a:extLst>
          </p:cNvPr>
          <p:cNvSpPr/>
          <p:nvPr/>
        </p:nvSpPr>
        <p:spPr>
          <a:xfrm>
            <a:off x="6057166" y="2162959"/>
            <a:ext cx="1530170" cy="344251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 descr=" 27">
            <a:extLst>
              <a:ext uri="{FF2B5EF4-FFF2-40B4-BE49-F238E27FC236}">
                <a16:creationId xmlns:a16="http://schemas.microsoft.com/office/drawing/2014/main" id="{F567B08A-A4AB-4D13-ABAD-E04CFAFA1554}"/>
              </a:ext>
            </a:extLst>
          </p:cNvPr>
          <p:cNvCxnSpPr>
            <a:cxnSpLocks/>
          </p:cNvCxnSpPr>
          <p:nvPr/>
        </p:nvCxnSpPr>
        <p:spPr>
          <a:xfrm>
            <a:off x="5603716" y="2015627"/>
            <a:ext cx="453449" cy="210004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 descr=" 30">
            <a:extLst>
              <a:ext uri="{FF2B5EF4-FFF2-40B4-BE49-F238E27FC236}">
                <a16:creationId xmlns:a16="http://schemas.microsoft.com/office/drawing/2014/main" id="{46215A3E-81B9-4508-8CAB-B4A70B931FF6}"/>
              </a:ext>
            </a:extLst>
          </p:cNvPr>
          <p:cNvSpPr/>
          <p:nvPr/>
        </p:nvSpPr>
        <p:spPr>
          <a:xfrm>
            <a:off x="998031" y="2122932"/>
            <a:ext cx="2268824" cy="164610"/>
          </a:xfrm>
          <a:prstGeom prst="rect">
            <a:avLst/>
          </a:prstGeom>
          <a:solidFill>
            <a:srgbClr val="EB8B21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 descr=" 31">
            <a:extLst>
              <a:ext uri="{FF2B5EF4-FFF2-40B4-BE49-F238E27FC236}">
                <a16:creationId xmlns:a16="http://schemas.microsoft.com/office/drawing/2014/main" id="{B4650B6C-E003-4FAD-A4EE-7514D383ED5D}"/>
              </a:ext>
            </a:extLst>
          </p:cNvPr>
          <p:cNvCxnSpPr>
            <a:cxnSpLocks/>
          </p:cNvCxnSpPr>
          <p:nvPr/>
        </p:nvCxnSpPr>
        <p:spPr>
          <a:xfrm flipH="1" flipV="1">
            <a:off x="2321750" y="2270970"/>
            <a:ext cx="2048755" cy="236240"/>
          </a:xfrm>
          <a:prstGeom prst="straightConnector1">
            <a:avLst/>
          </a:prstGeom>
          <a:ln w="19050">
            <a:solidFill>
              <a:srgbClr val="EB8B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 descr=" 34">
            <a:extLst>
              <a:ext uri="{FF2B5EF4-FFF2-40B4-BE49-F238E27FC236}">
                <a16:creationId xmlns:a16="http://schemas.microsoft.com/office/drawing/2014/main" id="{6EAAF0AE-22C2-4199-8244-D5B02804434F}"/>
              </a:ext>
            </a:extLst>
          </p:cNvPr>
          <p:cNvSpPr txBox="1"/>
          <p:nvPr/>
        </p:nvSpPr>
        <p:spPr>
          <a:xfrm>
            <a:off x="4370505" y="2307155"/>
            <a:ext cx="12787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/>
              <a:t>app_server_address by Client.dcfg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420287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E70625C3-1FA4-47EE-84B6-44C2D586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Dyalog Version 18.0 - Themes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491B6DFF-B336-4322-84E5-5589722898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/>
              <a:t>Platform Equivalence</a:t>
            </a:r>
          </a:p>
          <a:p>
            <a:r>
              <a:rPr lang="da-DK" sz="1600" dirty="0"/>
              <a:t>.NET Core Bridge</a:t>
            </a:r>
          </a:p>
          <a:p>
            <a:r>
              <a:rPr lang="da-DK" sz="1600" dirty="0"/>
              <a:t>Launch Source Files</a:t>
            </a:r>
            <a:endParaRPr lang="en-GB" sz="1600" dirty="0"/>
          </a:p>
          <a:p>
            <a:r>
              <a:rPr lang="da-DK" sz="1600" dirty="0"/>
              <a:t>Configuration Files</a:t>
            </a:r>
          </a:p>
          <a:p>
            <a:r>
              <a:rPr lang="da-DK" sz="1600" dirty="0"/>
              <a:t>HTMLRenderer + RIDE enhancements</a:t>
            </a:r>
          </a:p>
          <a:p>
            <a:pPr marL="0" indent="0">
              <a:buNone/>
            </a:pPr>
            <a:r>
              <a:rPr lang="da-DK" sz="1600" dirty="0"/>
              <a:t>Easier to Build, Test, Deploy</a:t>
            </a:r>
          </a:p>
          <a:p>
            <a:r>
              <a:rPr lang="da-DK" sz="1600" dirty="0"/>
              <a:t>Launch source files</a:t>
            </a:r>
            <a:endParaRPr lang="en-GB" sz="1600" dirty="0"/>
          </a:p>
          <a:p>
            <a:r>
              <a:rPr lang="da-DK" sz="1600" dirty="0"/>
              <a:t>Configuration Files</a:t>
            </a:r>
          </a:p>
          <a:p>
            <a:r>
              <a:rPr lang="da-DK" sz="1600" dirty="0"/>
              <a:t>Multi-Line Input</a:t>
            </a:r>
          </a:p>
          <a:p>
            <a:pPr marL="0" indent="0">
              <a:buNone/>
            </a:pPr>
            <a:r>
              <a:rPr lang="da-DK" sz="1600" dirty="0"/>
              <a:t>Performance</a:t>
            </a:r>
          </a:p>
          <a:p>
            <a:r>
              <a:rPr lang="da-DK" sz="1600" dirty="0"/>
              <a:t>"Performance QA" nearly 10% faster</a:t>
            </a:r>
          </a:p>
        </p:txBody>
      </p:sp>
      <p:sp>
        <p:nvSpPr>
          <p:cNvPr id="6" name="Content Placeholder 5" descr=" 6">
            <a:extLst>
              <a:ext uri="{FF2B5EF4-FFF2-40B4-BE49-F238E27FC236}">
                <a16:creationId xmlns:a16="http://schemas.microsoft.com/office/drawing/2014/main" id="{7F2E20D4-4F5C-464F-99E9-A80D8347E9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 descr=" 7">
            <a:extLst>
              <a:ext uri="{FF2B5EF4-FFF2-40B4-BE49-F238E27FC236}">
                <a16:creationId xmlns:a16="http://schemas.microsoft.com/office/drawing/2014/main" id="{5E95F960-1594-4608-A51A-E7476E98C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1980" y="1200151"/>
            <a:ext cx="4038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Improving the Tool of Thought</a:t>
            </a:r>
          </a:p>
          <a:p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Operators </a:t>
            </a:r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⍨</a:t>
            </a:r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Constant, </a:t>
            </a:r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⍤</a:t>
            </a:r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Atop, </a:t>
            </a:r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⍥</a:t>
            </a:r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Over</a:t>
            </a:r>
          </a:p>
          <a:p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Function ≠ Unique Mask</a:t>
            </a:r>
          </a:p>
          <a:p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Case Folding with </a:t>
            </a:r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⎕C</a:t>
            </a:r>
          </a:p>
          <a:p>
            <a:r>
              <a:rPr lang="en-GB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Date Conversions with </a:t>
            </a:r>
            <a:r>
              <a:rPr lang="en-GB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⎕DT</a:t>
            </a:r>
          </a:p>
          <a:p>
            <a:r>
              <a:rPr lang="da-DK" sz="16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Multi-Line Input</a:t>
            </a:r>
            <a:endParaRPr lang="da-DK" sz="1600" dirty="0"/>
          </a:p>
        </p:txBody>
      </p:sp>
    </p:spTree>
    <p:extLst>
      <p:ext uri="{BB962C8B-B14F-4D97-AF65-F5344CB8AC3E}">
        <p14:creationId xmlns:p14="http://schemas.microsoft.com/office/powerpoint/2010/main" val="1534953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D3B7EBF8-A440-408A-8E36-752486F64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Application and User Configuration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7B6B915-08CA-4D82-B931-DABFE8F81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Char char=" "/>
            </a:pPr>
            <a:r>
              <a:rPr lang="da-DK"/>
              <a:t>                                      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         </a:t>
            </a:r>
            <a:endParaRPr lang="da-DK" dirty="0"/>
          </a:p>
          <a:p>
            <a:pPr lvl="1">
              <a:buChar char=" "/>
            </a:pPr>
            <a:r>
              <a:rPr lang="da-DK" b="1"/>
              <a:t>                </a:t>
            </a:r>
            <a:r>
              <a:rPr lang="da-DK"/>
              <a:t>            </a:t>
            </a:r>
            <a:r>
              <a:rPr lang="da-DK" sz="26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/>
              <a:t>   </a:t>
            </a:r>
            <a:r>
              <a:rPr lang="da-DK" sz="26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/>
              <a:t>  </a:t>
            </a:r>
            <a:br>
              <a:rPr lang="da-DK"/>
            </a:br>
            <a:r>
              <a:rPr lang="da-DK"/>
              <a:t>                 </a:t>
            </a:r>
            <a:r>
              <a:rPr lang="da-DK" sz="260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da-DK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/>
              <a:t>                                             </a:t>
            </a:r>
            <a:endParaRPr lang="da-DK" dirty="0"/>
          </a:p>
          <a:p>
            <a:pPr>
              <a:buChar char=" "/>
            </a:pPr>
            <a:r>
              <a:rPr lang="da-DK"/>
              <a:t>                               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</a:t>
            </a:r>
            <a:r>
              <a:rPr lang="da-DK" sz="26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</a:t>
            </a:r>
            <a:endParaRPr lang="da-DK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buChar char=" "/>
            </a:pPr>
            <a:r>
              <a:rPr lang="da-DK"/>
              <a:t>                                           </a:t>
            </a:r>
            <a:br>
              <a:rPr lang="da-DK"/>
            </a:br>
            <a:r>
              <a:rPr lang="da-DK"/>
              <a:t>                                          </a:t>
            </a:r>
            <a:endParaRPr lang="da-DK" dirty="0"/>
          </a:p>
          <a:p>
            <a:pPr>
              <a:buChar char=" "/>
            </a:pPr>
            <a:r>
              <a:rPr lang="da-DK"/>
              <a:t>       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                    </a:t>
            </a:r>
            <a:br>
              <a:rPr lang="da-DK"/>
            </a:br>
            <a:r>
              <a:rPr lang="da-DK" i="1"/>
              <a:t>      </a:t>
            </a:r>
            <a:r>
              <a:rPr lang="da-DK"/>
              <a:t> </a:t>
            </a:r>
            <a:r>
              <a:rPr lang="da-DK" sz="26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EB3E8BE-E74E-4DAA-9167-178A4320662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454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D3B7EBF8-A440-408A-8E36-752486F64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Application and User Configuration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7B6B915-08CA-4D82-B931-DABFE8F81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62500" lnSpcReduction="2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Application Configuration provides settings needed by the application</a:t>
            </a: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Specified using CONFIGFILE=</a:t>
            </a:r>
          </a:p>
          <a:p>
            <a:pPr lvl="1"/>
            <a:r>
              <a:rPr lang="da-DK" sz="2900" b="1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Can be inferred: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if running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myapp.dws 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or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myapp.aplf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, </a:t>
            </a:r>
            <a:b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Dyalog looks for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myapp.dcfg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in the same folder (if CONFIGFILE is not set)</a:t>
            </a:r>
          </a:p>
          <a:p>
            <a:pPr>
              <a:buChar char=" "/>
            </a:pPr>
            <a:r>
              <a:rPr lang="da-DK"/>
              <a:t>                               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</a:t>
            </a:r>
            <a:r>
              <a:rPr lang="da-DK" sz="26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</a:t>
            </a:r>
            <a:endParaRPr lang="da-DK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buChar char=" "/>
            </a:pPr>
            <a:r>
              <a:rPr lang="da-DK"/>
              <a:t>                                           </a:t>
            </a:r>
            <a:br>
              <a:rPr lang="da-DK"/>
            </a:br>
            <a:r>
              <a:rPr lang="da-DK"/>
              <a:t>                                          </a:t>
            </a:r>
            <a:endParaRPr lang="da-DK" dirty="0"/>
          </a:p>
          <a:p>
            <a:pPr>
              <a:buChar char=" "/>
            </a:pPr>
            <a:r>
              <a:rPr lang="da-DK"/>
              <a:t>       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                    </a:t>
            </a:r>
            <a:br>
              <a:rPr lang="da-DK"/>
            </a:br>
            <a:r>
              <a:rPr lang="da-DK" i="1"/>
              <a:t>      </a:t>
            </a:r>
            <a:r>
              <a:rPr lang="da-DK"/>
              <a:t> </a:t>
            </a:r>
            <a:r>
              <a:rPr lang="da-DK" sz="26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EB3E8BE-E74E-4DAA-9167-178A4320662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640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D3B7EBF8-A440-408A-8E36-752486F64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Application and User Configuration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7B6B915-08CA-4D82-B931-DABFE8F81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62500" lnSpcReduction="2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Application Configuration provides settings needed by the application</a:t>
            </a: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Specified using CONFIGFILE=</a:t>
            </a:r>
          </a:p>
          <a:p>
            <a:pPr lvl="1"/>
            <a:r>
              <a:rPr lang="da-DK" sz="2900" b="1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Can be inferred: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if running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myapp.dws 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or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myapp.aplf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, </a:t>
            </a:r>
            <a:b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Dyalog looks for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myapp.dcfg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in the same folder (if CONFIGFILE is not set)</a:t>
            </a:r>
          </a:p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User Configuration usually manages the development environment</a:t>
            </a: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Specified using USERCONFIGFILE=</a:t>
            </a: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Defaults to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~/.dyalog/dyalog.180U64.dcfg</a:t>
            </a:r>
            <a:endParaRPr lang="da-DK" sz="2900">
              <a:solidFill>
                <a:schemeClr val="tx1">
                  <a:lumMod val="10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... except under Windows, where the default</a:t>
            </a:r>
            <a:b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is to continue to use the Windows Registry</a:t>
            </a:r>
          </a:p>
          <a:p>
            <a:pPr>
              <a:buChar char=" "/>
            </a:pPr>
            <a:r>
              <a:rPr lang="da-DK"/>
              <a:t>                                      </a:t>
            </a:r>
            <a:endParaRPr lang="da-DK" dirty="0"/>
          </a:p>
          <a:p>
            <a:pPr lvl="1">
              <a:buChar char=" "/>
            </a:pPr>
            <a:r>
              <a:rPr lang="da-DK"/>
              <a:t>                                      </a:t>
            </a:r>
            <a:br>
              <a:rPr lang="da-DK"/>
            </a:br>
            <a:r>
              <a:rPr lang="da-DK" i="1"/>
              <a:t>      </a:t>
            </a:r>
            <a:r>
              <a:rPr lang="da-DK"/>
              <a:t> </a:t>
            </a:r>
            <a:r>
              <a:rPr lang="da-DK" sz="26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EB3E8BE-E74E-4DAA-9167-178A4320662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91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D3B7EBF8-A440-408A-8E36-752486F64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Application and User Configuration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7B6B915-08CA-4D82-B931-DABFE8F81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00151"/>
            <a:ext cx="8363272" cy="3394472"/>
          </a:xfrm>
        </p:spPr>
        <p:txBody>
          <a:bodyPr>
            <a:normAutofit fontScale="62500" lnSpcReduction="2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Application Configuration provides settings needed by the application</a:t>
            </a: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Specified using CONFIGFILE=</a:t>
            </a:r>
          </a:p>
          <a:p>
            <a:pPr lvl="1"/>
            <a:r>
              <a:rPr lang="da-DK" sz="2900" b="1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Can be inferred: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if running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myapp.dws 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or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myapp.aplf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, </a:t>
            </a:r>
            <a:b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Dyalog looks for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myapp.dcfg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in the same folder (if CONFIGFILE is not set)</a:t>
            </a:r>
          </a:p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User Configuration usually manages the development environment</a:t>
            </a: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Specified using USERCONFIGFILE=</a:t>
            </a: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Defaults to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~/.dyalog/dyalog.180U64.dcfg</a:t>
            </a:r>
            <a:endParaRPr lang="da-DK" sz="2900">
              <a:solidFill>
                <a:schemeClr val="tx1">
                  <a:lumMod val="10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... except under Windows, where the default</a:t>
            </a:r>
            <a:b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is to continue to use the Windows Registry</a:t>
            </a:r>
          </a:p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Version-independent User Configuration</a:t>
            </a:r>
          </a:p>
          <a:p>
            <a:pPr lvl="1"/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All Dyalog-supplied User Config files </a:t>
            </a:r>
            <a:b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</a:br>
            <a:r>
              <a:rPr lang="da-DK" sz="2900" i="1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extend</a:t>
            </a:r>
            <a:r>
              <a:rPr lang="da-DK" sz="2900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 </a:t>
            </a:r>
            <a:r>
              <a:rPr lang="da-DK" sz="2600">
                <a:solidFill>
                  <a:schemeClr val="tx1">
                    <a:lumMod val="10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~/.dyalog/dyalog.dcfg</a:t>
            </a:r>
            <a:endParaRPr lang="en-GB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EEB3E8BE-E74E-4DAA-9167-178A4320662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524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05BC64B4-1D50-4D97-ADEB-504193DC9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67" y="558633"/>
            <a:ext cx="8363272" cy="594066"/>
          </a:xfrm>
        </p:spPr>
        <p:txBody>
          <a:bodyPr>
            <a:normAutofit fontScale="90000"/>
          </a:bodyPr>
          <a:lstStyle/>
          <a:p>
            <a:pPr algn="r"/>
            <a:r>
              <a:rPr lang="da-DK" dirty="0"/>
              <a:t>The Big Picture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150E2CCF-8A37-47D6-8F86-3953B2877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A914C877-E5F4-4BA3-B7D2-BFCA43F5555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210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05BC64B4-1D50-4D97-ADEB-504193DC9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67" y="558633"/>
            <a:ext cx="8363272" cy="594066"/>
          </a:xfrm>
        </p:spPr>
        <p:txBody>
          <a:bodyPr>
            <a:normAutofit fontScale="90000"/>
          </a:bodyPr>
          <a:lstStyle/>
          <a:p>
            <a:pPr algn="r"/>
            <a:r>
              <a:rPr lang="da-DK" dirty="0"/>
              <a:t>The Big Picture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150E2CCF-8A37-47D6-8F86-3953B2877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A914C877-E5F4-4BA3-B7D2-BFCA43F5555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12">
            <a:extLst>
              <a:ext uri="{FF2B5EF4-FFF2-40B4-BE49-F238E27FC236}">
                <a16:creationId xmlns:a16="http://schemas.microsoft.com/office/drawing/2014/main" id="{ECFD9977-46A4-4FBC-A689-688A1C8B3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9" y="548877"/>
            <a:ext cx="3303875" cy="1392803"/>
          </a:xfrm>
          <a:prstGeom prst="rect">
            <a:avLst/>
          </a:prstGeom>
        </p:spPr>
      </p:pic>
      <p:sp>
        <p:nvSpPr>
          <p:cNvPr id="6" name="TextBox 5" descr=" 10">
            <a:extLst>
              <a:ext uri="{FF2B5EF4-FFF2-40B4-BE49-F238E27FC236}">
                <a16:creationId xmlns:a16="http://schemas.microsoft.com/office/drawing/2014/main" id="{5EBDF41C-21B6-4BEA-A354-5D2122EA2D33}"/>
              </a:ext>
            </a:extLst>
          </p:cNvPr>
          <p:cNvSpPr txBox="1"/>
          <p:nvPr/>
        </p:nvSpPr>
        <p:spPr>
          <a:xfrm>
            <a:off x="506883" y="1474735"/>
            <a:ext cx="2949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400" dirty="0">
                <a:solidFill>
                  <a:srgbClr val="EB8B21"/>
                </a:solidFill>
              </a:rPr>
              <a:t>Application Configuration</a:t>
            </a:r>
            <a:br>
              <a:rPr lang="da-DK" sz="1400" dirty="0">
                <a:solidFill>
                  <a:srgbClr val="EB8B21"/>
                </a:solidFill>
              </a:rPr>
            </a:br>
            <a:r>
              <a:rPr lang="da-DK" sz="1400" dirty="0">
                <a:solidFill>
                  <a:srgbClr val="EB8B21"/>
                </a:solidFill>
              </a:rPr>
              <a:t>inferred or set with CONFIGFILE=</a:t>
            </a:r>
            <a:endParaRPr lang="en-GB" sz="1400" dirty="0">
              <a:solidFill>
                <a:srgbClr val="EB8B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96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05BC64B4-1D50-4D97-ADEB-504193DC9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67" y="558633"/>
            <a:ext cx="8363272" cy="594066"/>
          </a:xfrm>
        </p:spPr>
        <p:txBody>
          <a:bodyPr>
            <a:normAutofit fontScale="90000"/>
          </a:bodyPr>
          <a:lstStyle/>
          <a:p>
            <a:pPr algn="r"/>
            <a:r>
              <a:rPr lang="da-DK" dirty="0"/>
              <a:t>The Big Picture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150E2CCF-8A37-47D6-8F86-3953B2877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A914C877-E5F4-4BA3-B7D2-BFCA43F5555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 12">
            <a:extLst>
              <a:ext uri="{FF2B5EF4-FFF2-40B4-BE49-F238E27FC236}">
                <a16:creationId xmlns:a16="http://schemas.microsoft.com/office/drawing/2014/main" id="{ECFD9977-46A4-4FBC-A689-688A1C8B3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9" y="548877"/>
            <a:ext cx="3303875" cy="1392803"/>
          </a:xfrm>
          <a:prstGeom prst="rect">
            <a:avLst/>
          </a:prstGeom>
        </p:spPr>
      </p:pic>
      <p:pic>
        <p:nvPicPr>
          <p:cNvPr id="7" name="Picture 6" descr=" 11">
            <a:extLst>
              <a:ext uri="{FF2B5EF4-FFF2-40B4-BE49-F238E27FC236}">
                <a16:creationId xmlns:a16="http://schemas.microsoft.com/office/drawing/2014/main" id="{D4C6EC9B-E8F1-4581-B95A-B11186935C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6825" y="484515"/>
            <a:ext cx="2496128" cy="1465996"/>
          </a:xfrm>
          <a:prstGeom prst="rect">
            <a:avLst/>
          </a:prstGeom>
        </p:spPr>
      </p:pic>
      <p:sp>
        <p:nvSpPr>
          <p:cNvPr id="6" name="TextBox 5" descr=" 10">
            <a:extLst>
              <a:ext uri="{FF2B5EF4-FFF2-40B4-BE49-F238E27FC236}">
                <a16:creationId xmlns:a16="http://schemas.microsoft.com/office/drawing/2014/main" id="{5EBDF41C-21B6-4BEA-A354-5D2122EA2D33}"/>
              </a:ext>
            </a:extLst>
          </p:cNvPr>
          <p:cNvSpPr txBox="1"/>
          <p:nvPr/>
        </p:nvSpPr>
        <p:spPr>
          <a:xfrm>
            <a:off x="506883" y="1474735"/>
            <a:ext cx="2949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400" dirty="0">
                <a:solidFill>
                  <a:srgbClr val="EB8B21"/>
                </a:solidFill>
              </a:rPr>
              <a:t>Application Configuration</a:t>
            </a:r>
            <a:br>
              <a:rPr lang="da-DK" sz="1400" dirty="0">
                <a:solidFill>
                  <a:srgbClr val="EB8B21"/>
                </a:solidFill>
              </a:rPr>
            </a:br>
            <a:r>
              <a:rPr lang="da-DK" sz="1400" dirty="0">
                <a:solidFill>
                  <a:srgbClr val="EB8B21"/>
                </a:solidFill>
              </a:rPr>
              <a:t>inferred or set with CONFIGFILE=</a:t>
            </a:r>
            <a:endParaRPr lang="en-GB" sz="1400" dirty="0">
              <a:solidFill>
                <a:srgbClr val="EB8B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329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05BC64B4-1D50-4D97-ADEB-504193DC9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67" y="558633"/>
            <a:ext cx="8363272" cy="594066"/>
          </a:xfrm>
        </p:spPr>
        <p:txBody>
          <a:bodyPr>
            <a:normAutofit fontScale="90000"/>
          </a:bodyPr>
          <a:lstStyle/>
          <a:p>
            <a:pPr algn="r"/>
            <a:r>
              <a:rPr lang="da-DK" dirty="0"/>
              <a:t>The Big Picture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150E2CCF-8A37-47D6-8F86-3953B2877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A914C877-E5F4-4BA3-B7D2-BFCA43F5555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 descr=" 6">
            <a:extLst>
              <a:ext uri="{FF2B5EF4-FFF2-40B4-BE49-F238E27FC236}">
                <a16:creationId xmlns:a16="http://schemas.microsoft.com/office/drawing/2014/main" id="{044A7433-59D6-4843-ABC4-7ECD2DCDA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9" y="1974237"/>
            <a:ext cx="6216926" cy="5143500"/>
          </a:xfrm>
          <a:prstGeom prst="rect">
            <a:avLst/>
          </a:prstGeom>
        </p:spPr>
      </p:pic>
      <p:sp>
        <p:nvSpPr>
          <p:cNvPr id="9" name="TextBox 8" descr=" 8">
            <a:extLst>
              <a:ext uri="{FF2B5EF4-FFF2-40B4-BE49-F238E27FC236}">
                <a16:creationId xmlns:a16="http://schemas.microsoft.com/office/drawing/2014/main" id="{F49A32A6-C337-4FA4-BBE6-64F7C8CBC11A}"/>
              </a:ext>
            </a:extLst>
          </p:cNvPr>
          <p:cNvSpPr txBox="1"/>
          <p:nvPr/>
        </p:nvSpPr>
        <p:spPr>
          <a:xfrm>
            <a:off x="1669507" y="2011558"/>
            <a:ext cx="3813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400" dirty="0">
                <a:solidFill>
                  <a:srgbClr val="EB8B21"/>
                </a:solidFill>
              </a:rPr>
              <a:t>User Configuration (usually for devt environment)</a:t>
            </a:r>
            <a:endParaRPr lang="en-GB" sz="1400" dirty="0">
              <a:solidFill>
                <a:srgbClr val="EB8B21"/>
              </a:solidFill>
            </a:endParaRPr>
          </a:p>
        </p:txBody>
      </p:sp>
      <p:pic>
        <p:nvPicPr>
          <p:cNvPr id="5" name="Picture 4" descr=" 12">
            <a:extLst>
              <a:ext uri="{FF2B5EF4-FFF2-40B4-BE49-F238E27FC236}">
                <a16:creationId xmlns:a16="http://schemas.microsoft.com/office/drawing/2014/main" id="{ECFD9977-46A4-4FBC-A689-688A1C8B3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79" y="548877"/>
            <a:ext cx="3303875" cy="1392803"/>
          </a:xfrm>
          <a:prstGeom prst="rect">
            <a:avLst/>
          </a:prstGeom>
        </p:spPr>
      </p:pic>
      <p:pic>
        <p:nvPicPr>
          <p:cNvPr id="7" name="Picture 6" descr=" 11">
            <a:extLst>
              <a:ext uri="{FF2B5EF4-FFF2-40B4-BE49-F238E27FC236}">
                <a16:creationId xmlns:a16="http://schemas.microsoft.com/office/drawing/2014/main" id="{D4C6EC9B-E8F1-4581-B95A-B11186935C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6825" y="484515"/>
            <a:ext cx="2496128" cy="1465996"/>
          </a:xfrm>
          <a:prstGeom prst="rect">
            <a:avLst/>
          </a:prstGeom>
        </p:spPr>
      </p:pic>
      <p:sp>
        <p:nvSpPr>
          <p:cNvPr id="6" name="TextBox 5" descr=" 10">
            <a:extLst>
              <a:ext uri="{FF2B5EF4-FFF2-40B4-BE49-F238E27FC236}">
                <a16:creationId xmlns:a16="http://schemas.microsoft.com/office/drawing/2014/main" id="{5EBDF41C-21B6-4BEA-A354-5D2122EA2D33}"/>
              </a:ext>
            </a:extLst>
          </p:cNvPr>
          <p:cNvSpPr txBox="1"/>
          <p:nvPr/>
        </p:nvSpPr>
        <p:spPr>
          <a:xfrm>
            <a:off x="506883" y="1474735"/>
            <a:ext cx="2949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400" dirty="0">
                <a:solidFill>
                  <a:srgbClr val="EB8B21"/>
                </a:solidFill>
              </a:rPr>
              <a:t>Application Configuration</a:t>
            </a:r>
            <a:br>
              <a:rPr lang="da-DK" sz="1400" dirty="0">
                <a:solidFill>
                  <a:srgbClr val="EB8B21"/>
                </a:solidFill>
              </a:rPr>
            </a:br>
            <a:r>
              <a:rPr lang="da-DK" sz="1400" dirty="0">
                <a:solidFill>
                  <a:srgbClr val="EB8B21"/>
                </a:solidFill>
              </a:rPr>
              <a:t>inferred or set with CONFIGFILE=</a:t>
            </a:r>
            <a:endParaRPr lang="en-GB" sz="1400" dirty="0">
              <a:solidFill>
                <a:srgbClr val="EB8B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404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05BC64B4-1D50-4D97-ADEB-504193DC9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67" y="558633"/>
            <a:ext cx="8363272" cy="594066"/>
          </a:xfrm>
        </p:spPr>
        <p:txBody>
          <a:bodyPr>
            <a:normAutofit fontScale="90000"/>
          </a:bodyPr>
          <a:lstStyle/>
          <a:p>
            <a:pPr algn="r"/>
            <a:r>
              <a:rPr lang="da-DK" dirty="0"/>
              <a:t>The Big Picture</a:t>
            </a:r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150E2CCF-8A37-47D6-8F86-3953B2877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A914C877-E5F4-4BA3-B7D2-BFCA43F5555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 descr=" 6">
            <a:extLst>
              <a:ext uri="{FF2B5EF4-FFF2-40B4-BE49-F238E27FC236}">
                <a16:creationId xmlns:a16="http://schemas.microsoft.com/office/drawing/2014/main" id="{044A7433-59D6-4843-ABC4-7ECD2DCDA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9" y="1974237"/>
            <a:ext cx="6216926" cy="5143500"/>
          </a:xfrm>
          <a:prstGeom prst="rect">
            <a:avLst/>
          </a:prstGeom>
        </p:spPr>
      </p:pic>
      <p:pic>
        <p:nvPicPr>
          <p:cNvPr id="10" name="Picture 9" descr=" 7">
            <a:extLst>
              <a:ext uri="{FF2B5EF4-FFF2-40B4-BE49-F238E27FC236}">
                <a16:creationId xmlns:a16="http://schemas.microsoft.com/office/drawing/2014/main" id="{74DEC9F4-76B5-4ECE-B1CD-BE0D6F754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6413" y="2388000"/>
            <a:ext cx="4410490" cy="2061753"/>
          </a:xfrm>
          <a:prstGeom prst="rect">
            <a:avLst/>
          </a:prstGeom>
        </p:spPr>
      </p:pic>
      <p:sp>
        <p:nvSpPr>
          <p:cNvPr id="9" name="TextBox 8" descr=" 8">
            <a:extLst>
              <a:ext uri="{FF2B5EF4-FFF2-40B4-BE49-F238E27FC236}">
                <a16:creationId xmlns:a16="http://schemas.microsoft.com/office/drawing/2014/main" id="{F49A32A6-C337-4FA4-BBE6-64F7C8CBC11A}"/>
              </a:ext>
            </a:extLst>
          </p:cNvPr>
          <p:cNvSpPr txBox="1"/>
          <p:nvPr/>
        </p:nvSpPr>
        <p:spPr>
          <a:xfrm>
            <a:off x="1669507" y="2011558"/>
            <a:ext cx="3813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400" dirty="0">
                <a:solidFill>
                  <a:srgbClr val="EB8B21"/>
                </a:solidFill>
              </a:rPr>
              <a:t>User Configuration (usually for devt environment)</a:t>
            </a:r>
            <a:endParaRPr lang="en-GB" sz="1400" dirty="0">
              <a:solidFill>
                <a:srgbClr val="EB8B21"/>
              </a:solidFill>
            </a:endParaRPr>
          </a:p>
        </p:txBody>
      </p:sp>
      <p:pic>
        <p:nvPicPr>
          <p:cNvPr id="5" name="Picture 4" descr=" 12">
            <a:extLst>
              <a:ext uri="{FF2B5EF4-FFF2-40B4-BE49-F238E27FC236}">
                <a16:creationId xmlns:a16="http://schemas.microsoft.com/office/drawing/2014/main" id="{ECFD9977-46A4-4FBC-A689-688A1C8B3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879" y="548877"/>
            <a:ext cx="3303875" cy="1392803"/>
          </a:xfrm>
          <a:prstGeom prst="rect">
            <a:avLst/>
          </a:prstGeom>
        </p:spPr>
      </p:pic>
      <p:pic>
        <p:nvPicPr>
          <p:cNvPr id="7" name="Picture 6" descr=" 11">
            <a:extLst>
              <a:ext uri="{FF2B5EF4-FFF2-40B4-BE49-F238E27FC236}">
                <a16:creationId xmlns:a16="http://schemas.microsoft.com/office/drawing/2014/main" id="{D4C6EC9B-E8F1-4581-B95A-B11186935C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6825" y="484515"/>
            <a:ext cx="2496128" cy="1465996"/>
          </a:xfrm>
          <a:prstGeom prst="rect">
            <a:avLst/>
          </a:prstGeom>
        </p:spPr>
      </p:pic>
      <p:sp>
        <p:nvSpPr>
          <p:cNvPr id="6" name="TextBox 5" descr=" 10">
            <a:extLst>
              <a:ext uri="{FF2B5EF4-FFF2-40B4-BE49-F238E27FC236}">
                <a16:creationId xmlns:a16="http://schemas.microsoft.com/office/drawing/2014/main" id="{5EBDF41C-21B6-4BEA-A354-5D2122EA2D33}"/>
              </a:ext>
            </a:extLst>
          </p:cNvPr>
          <p:cNvSpPr txBox="1"/>
          <p:nvPr/>
        </p:nvSpPr>
        <p:spPr>
          <a:xfrm>
            <a:off x="506883" y="1474735"/>
            <a:ext cx="2949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400" dirty="0">
                <a:solidFill>
                  <a:srgbClr val="EB8B21"/>
                </a:solidFill>
              </a:rPr>
              <a:t>Application Configuration</a:t>
            </a:r>
            <a:br>
              <a:rPr lang="da-DK" sz="1400" dirty="0">
                <a:solidFill>
                  <a:srgbClr val="EB8B21"/>
                </a:solidFill>
              </a:rPr>
            </a:br>
            <a:r>
              <a:rPr lang="da-DK" sz="1400" dirty="0">
                <a:solidFill>
                  <a:srgbClr val="EB8B21"/>
                </a:solidFill>
              </a:rPr>
              <a:t>inferred or set with CONFIGFILE=</a:t>
            </a:r>
            <a:endParaRPr lang="en-GB" sz="1400" dirty="0">
              <a:solidFill>
                <a:srgbClr val="EB8B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383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AA51-FAC5-471D-BA57-01DB1FDB7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The Even Bigger Picture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F2422C-689B-4EFF-8430-AEC5D6BA58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66605"/>
            <a:ext cx="8363272" cy="33280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1600" b="1" dirty="0"/>
              <a:t>All existing mechanisms for configuration continue to be supported.</a:t>
            </a:r>
          </a:p>
          <a:p>
            <a:pPr marL="0" indent="0">
              <a:buNone/>
            </a:pPr>
            <a:r>
              <a:rPr lang="en-GB" sz="1600" dirty="0"/>
              <a:t>Configuration files have been injected into the existing precedence rules:</a:t>
            </a:r>
          </a:p>
          <a:p>
            <a:pPr marL="0" indent="0">
              <a:buNone/>
            </a:pPr>
            <a:endParaRPr lang="en-GB" sz="1600" dirty="0"/>
          </a:p>
          <a:p>
            <a:pPr lvl="0"/>
            <a:r>
              <a:rPr lang="en-GB" sz="1600" dirty="0">
                <a:latin typeface="Titillium Web" panose="020B0604020202020204" charset="0"/>
              </a:rPr>
              <a:t>Command-line settings override</a:t>
            </a:r>
          </a:p>
          <a:p>
            <a:pPr lvl="0"/>
            <a:r>
              <a:rPr lang="en-GB" sz="1600" b="1" i="1" dirty="0">
                <a:latin typeface="Titillium Web" panose="020B0604020202020204" charset="0"/>
              </a:rPr>
              <a:t>Application configuration file</a:t>
            </a:r>
            <a:r>
              <a:rPr lang="en-GB" sz="1600" b="1" dirty="0">
                <a:latin typeface="Titillium Web" panose="020B0604020202020204" charset="0"/>
              </a:rPr>
              <a:t> settings, which override</a:t>
            </a:r>
          </a:p>
          <a:p>
            <a:pPr lvl="0"/>
            <a:r>
              <a:rPr lang="en-GB" sz="1600" dirty="0">
                <a:latin typeface="Titillium Web" panose="020B0604020202020204" charset="0"/>
              </a:rPr>
              <a:t>Environment variable settings, which override</a:t>
            </a:r>
          </a:p>
          <a:p>
            <a:pPr lvl="0"/>
            <a:r>
              <a:rPr lang="en-GB" sz="1600" b="1" i="1" dirty="0">
                <a:latin typeface="Titillium Web" panose="020B0604020202020204" charset="0"/>
              </a:rPr>
              <a:t>User configuration file</a:t>
            </a:r>
            <a:r>
              <a:rPr lang="en-GB" sz="1600" b="1" dirty="0">
                <a:latin typeface="Titillium Web" panose="020B0604020202020204" charset="0"/>
              </a:rPr>
              <a:t> settings, which override</a:t>
            </a:r>
          </a:p>
          <a:p>
            <a:pPr lvl="0"/>
            <a:r>
              <a:rPr lang="en-GB" sz="1600" dirty="0">
                <a:latin typeface="Titillium Web" panose="020B0604020202020204" charset="0"/>
              </a:rPr>
              <a:t>Settings in the registry (Windows only), which override</a:t>
            </a:r>
          </a:p>
          <a:p>
            <a:r>
              <a:rPr lang="en-GB" sz="1600" dirty="0">
                <a:latin typeface="Titillium Web" panose="020B0604020202020204" charset="0"/>
              </a:rPr>
              <a:t>Built-in defaults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 err="1"/>
              <a:t>Dyalog</a:t>
            </a:r>
            <a:r>
              <a:rPr lang="en-GB" sz="1600" dirty="0"/>
              <a:t> hopes that config files will replace other mechanisms,</a:t>
            </a:r>
            <a:br>
              <a:rPr lang="en-GB" sz="1600" dirty="0"/>
            </a:br>
            <a:r>
              <a:rPr lang="en-GB" sz="1600" dirty="0"/>
              <a:t>especially environment variables and the Windows registry.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527E7F-ACFF-494D-B26A-B28BEC22155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349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13FD8-2926-49EE-B6D6-7291E6A3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7473B-97AC-47AE-8BBE-7CDB3FF4F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a-DK" dirty="0"/>
          </a:p>
          <a:p>
            <a:pPr marL="0" indent="0" algn="ctr">
              <a:buNone/>
            </a:pPr>
            <a:endParaRPr lang="da-DK" dirty="0"/>
          </a:p>
          <a:p>
            <a:pPr marL="0" indent="0" algn="ctr">
              <a:buNone/>
            </a:pPr>
            <a:r>
              <a:rPr lang="da-DK" dirty="0"/>
              <a:t>NB: All Release Notes are on Line!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36AFFC-D0EF-4FF5-BDB9-207406BFAB7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62593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2D2B3-4A80-418C-B0CB-FE4A0FF25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Configuration: Future Plans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3E610-37D4-4C50-AAEB-1984C9823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11610"/>
            <a:ext cx="8363272" cy="3394472"/>
          </a:xfrm>
        </p:spPr>
        <p:txBody>
          <a:bodyPr>
            <a:normAutofit fontScale="92500" lnSpcReduction="20000"/>
          </a:bodyPr>
          <a:lstStyle/>
          <a:p>
            <a:r>
              <a:rPr lang="da-DK" sz="2000" dirty="0"/>
              <a:t>Consider user feedback</a:t>
            </a:r>
          </a:p>
          <a:p>
            <a:r>
              <a:rPr lang="en-GB" sz="2000" dirty="0"/>
              <a:t>Limit the use of the Windows Registry to</a:t>
            </a:r>
            <a:br>
              <a:rPr lang="en-GB" sz="2000" dirty="0"/>
            </a:br>
            <a:r>
              <a:rPr lang="en-GB" sz="2000" dirty="0"/>
              <a:t>settings related to the Development Environment</a:t>
            </a:r>
          </a:p>
          <a:p>
            <a:pPr lvl="1"/>
            <a:r>
              <a:rPr lang="en-GB" sz="1800" dirty="0"/>
              <a:t>Move all "interpreter" settings to a USERCONFIGFILE</a:t>
            </a:r>
          </a:p>
          <a:p>
            <a:pPr lvl="1"/>
            <a:r>
              <a:rPr lang="en-GB" sz="1800" dirty="0"/>
              <a:t>(as RIDE has it's own configuration)</a:t>
            </a:r>
          </a:p>
          <a:p>
            <a:r>
              <a:rPr lang="en-GB" sz="2000" dirty="0"/>
              <a:t>Provide a better tool to query configuration than</a:t>
            </a:r>
          </a:p>
          <a:p>
            <a:pPr marL="457200" lvl="1" indent="0">
              <a:buNone/>
            </a:pPr>
            <a:r>
              <a:rPr lang="en-GB" sz="1800" dirty="0">
                <a:latin typeface="APL385 Unicode" panose="020B0709000202000203" pitchFamily="49" charset="0"/>
              </a:rPr>
              <a:t> 2 ⎕NQ '.' '</a:t>
            </a:r>
            <a:r>
              <a:rPr lang="en-GB" sz="1800" dirty="0" err="1">
                <a:latin typeface="APL385 Unicode" panose="020B0709000202000203" pitchFamily="49" charset="0"/>
              </a:rPr>
              <a:t>GetEnvironment</a:t>
            </a:r>
            <a:r>
              <a:rPr lang="en-GB" sz="1800" dirty="0">
                <a:latin typeface="APL385 Unicode" panose="020B0709000202000203" pitchFamily="49" charset="0"/>
              </a:rPr>
              <a:t>' [name]</a:t>
            </a:r>
            <a:br>
              <a:rPr lang="en-GB" sz="1800" dirty="0">
                <a:latin typeface="APL385 Unicode" panose="020B0709000202000203" pitchFamily="49" charset="0"/>
              </a:rPr>
            </a:br>
            <a:endParaRPr lang="en-GB" sz="1800" dirty="0">
              <a:latin typeface="APL385 Unicode" panose="020B0709000202000203" pitchFamily="49" charset="0"/>
            </a:endParaRPr>
          </a:p>
          <a:p>
            <a:r>
              <a:rPr lang="en-GB" sz="2200" dirty="0"/>
              <a:t>Ensure that APL will always work without</a:t>
            </a:r>
            <a:br>
              <a:rPr lang="en-GB" sz="2200" dirty="0"/>
            </a:br>
            <a:r>
              <a:rPr lang="en-GB" sz="2200" dirty="0"/>
              <a:t>any configuration on all platforms</a:t>
            </a:r>
            <a:br>
              <a:rPr lang="en-GB" sz="2200" dirty="0"/>
            </a:br>
            <a:endParaRPr lang="en-GB" sz="2200" dirty="0"/>
          </a:p>
          <a:p>
            <a:r>
              <a:rPr lang="en-GB" sz="2200" dirty="0"/>
              <a:t>(Eventually, a tool to update config files)</a:t>
            </a:r>
          </a:p>
          <a:p>
            <a:endParaRPr lang="en-GB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8720C0-C3FF-45A8-B8BD-34307350B25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19600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C497A-1915-4B39-9807-09241C0EB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Microsoft.NET Core Bridge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E55FDB-9EE4-413F-98DF-2B46D4369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598" y="1220633"/>
            <a:ext cx="8492872" cy="1801167"/>
          </a:xfrm>
        </p:spPr>
        <p:txBody>
          <a:bodyPr>
            <a:normAutofit fontScale="92500" lnSpcReduction="10000"/>
          </a:bodyPr>
          <a:lstStyle/>
          <a:p>
            <a:r>
              <a:rPr lang="da-DK" sz="2400" dirty="0"/>
              <a:t>Dyalog APL has had a bridge to the .NET Framework for ~20 years</a:t>
            </a:r>
          </a:p>
          <a:p>
            <a:pPr lvl="1"/>
            <a:r>
              <a:rPr lang="da-DK" sz="2000" dirty="0"/>
              <a:t>.NET provides a vast library of useful application APIs</a:t>
            </a:r>
          </a:p>
          <a:p>
            <a:r>
              <a:rPr lang="da-DK" sz="2400" dirty="0"/>
              <a:t>The .NET ”Core” is a new, open source, cross platform (Windows, Linux, macOS) implementation of .NET</a:t>
            </a:r>
          </a:p>
          <a:p>
            <a:r>
              <a:rPr lang="da-DK" sz="2400" dirty="0"/>
              <a:t>Version 18.0 adds a bridge to the .NET Core</a:t>
            </a:r>
            <a:endParaRPr lang="en-GB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C841C9-8E81-4B4C-B752-7FD6E61FAD6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D8B617-6AB1-4A88-A3E5-5C344048CBB1}"/>
              </a:ext>
            </a:extLst>
          </p:cNvPr>
          <p:cNvSpPr txBox="1"/>
          <p:nvPr/>
        </p:nvSpPr>
        <p:spPr>
          <a:xfrm>
            <a:off x="459473" y="3524498"/>
            <a:ext cx="1776521" cy="369332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dirty="0"/>
              <a:t>Framework 4.8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AE027F-FAA3-43A1-9155-B9EA2389CB95}"/>
              </a:ext>
            </a:extLst>
          </p:cNvPr>
          <p:cNvSpPr txBox="1"/>
          <p:nvPr/>
        </p:nvSpPr>
        <p:spPr>
          <a:xfrm>
            <a:off x="459473" y="4037793"/>
            <a:ext cx="1776521" cy="369332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dirty="0"/>
              <a:t>Core 3.1 LTS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101F1F-047C-4E56-BEFF-768C3CCA7AAF}"/>
              </a:ext>
            </a:extLst>
          </p:cNvPr>
          <p:cNvSpPr txBox="1"/>
          <p:nvPr/>
        </p:nvSpPr>
        <p:spPr>
          <a:xfrm>
            <a:off x="1021361" y="307783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2019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C0D2F4-C62D-49DA-9B6C-54B66C949841}"/>
              </a:ext>
            </a:extLst>
          </p:cNvPr>
          <p:cNvSpPr txBox="1"/>
          <p:nvPr/>
        </p:nvSpPr>
        <p:spPr>
          <a:xfrm>
            <a:off x="2546775" y="3746498"/>
            <a:ext cx="1776521" cy="369332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dirty="0"/>
              <a:t>.NET 5.0 GA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E366B2-F614-4583-A54A-9A9513E10EA2}"/>
              </a:ext>
            </a:extLst>
          </p:cNvPr>
          <p:cNvSpPr txBox="1"/>
          <p:nvPr/>
        </p:nvSpPr>
        <p:spPr>
          <a:xfrm>
            <a:off x="3072444" y="307783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2020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CDF9B5-0EB4-487F-824B-C39EB512470C}"/>
              </a:ext>
            </a:extLst>
          </p:cNvPr>
          <p:cNvSpPr txBox="1"/>
          <p:nvPr/>
        </p:nvSpPr>
        <p:spPr>
          <a:xfrm>
            <a:off x="4453192" y="3743351"/>
            <a:ext cx="1776521" cy="369332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dirty="0"/>
              <a:t>.NET 6.0 LTS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AAB415-147B-43E5-AE06-582509C975B1}"/>
              </a:ext>
            </a:extLst>
          </p:cNvPr>
          <p:cNvSpPr txBox="1"/>
          <p:nvPr/>
        </p:nvSpPr>
        <p:spPr>
          <a:xfrm>
            <a:off x="4942642" y="307933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2021</a:t>
            </a:r>
            <a:endParaRPr lang="en-GB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121D49C-C083-4069-A145-3E2331E5971E}"/>
              </a:ext>
            </a:extLst>
          </p:cNvPr>
          <p:cNvCxnSpPr/>
          <p:nvPr/>
        </p:nvCxnSpPr>
        <p:spPr>
          <a:xfrm>
            <a:off x="2304678" y="3709164"/>
            <a:ext cx="143266" cy="184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1731F18-5C84-4B52-86EE-3A53D8804E23}"/>
              </a:ext>
            </a:extLst>
          </p:cNvPr>
          <p:cNvCxnSpPr>
            <a:cxnSpLocks/>
          </p:cNvCxnSpPr>
          <p:nvPr/>
        </p:nvCxnSpPr>
        <p:spPr>
          <a:xfrm flipV="1">
            <a:off x="2319751" y="4037793"/>
            <a:ext cx="128193" cy="184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37441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2ACF8-1361-4F8F-BD09-36E418F3A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0DBC29-BACF-4E6D-94A6-6D8B2BBEE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A9C751-8693-4DF3-8960-3C589FB31D5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BD8A6B-C8C3-4824-A7C0-EB99C4F8A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502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4F3C0-5510-40E9-8544-592DFFBD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C08CC-6F92-406C-BF78-FF68B0933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sz="2000" dirty="0">
              <a:hlinkClick r:id="rId2"/>
            </a:endParaRPr>
          </a:p>
          <a:p>
            <a:pPr marL="0" indent="0" algn="ctr">
              <a:buNone/>
            </a:pPr>
            <a:endParaRPr lang="en-GB" sz="2000" dirty="0">
              <a:hlinkClick r:id="rId2"/>
            </a:endParaRPr>
          </a:p>
          <a:p>
            <a:pPr marL="0" indent="0" algn="ctr">
              <a:buNone/>
            </a:pPr>
            <a:r>
              <a:rPr lang="en-GB" sz="2000" dirty="0">
                <a:hlinkClick r:id="rId2"/>
              </a:rPr>
              <a:t>https://docs.microsoft.com/en-gb/dotnet/api/?view=netcore-3.1</a:t>
            </a:r>
            <a:endParaRPr lang="en-GB" sz="2000" dirty="0"/>
          </a:p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F6B759-DFC2-40A6-A32A-68448713DBB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73555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6120E-DEF2-4257-A4AF-42EBB0F1D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AE76-A1A7-4FCA-BE6F-CF10EE422E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E6F4FC-7DD3-46A9-8726-C90F686051B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A5A707-94D3-4CDB-8CA6-F6873DB7E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917"/>
            <a:ext cx="10287635" cy="622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494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A038A-246B-473E-B90A-4E83C116B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3DB21-6A28-400B-BDC8-D80083D0F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2F081F-682F-426A-9EAA-5F6FB179DC2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111EEC-5B2A-4F5C-8456-22C3872B9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1916"/>
            <a:ext cx="8500112" cy="514158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DD849F0-14EB-4990-8F83-C6932425477D}"/>
              </a:ext>
            </a:extLst>
          </p:cNvPr>
          <p:cNvSpPr/>
          <p:nvPr/>
        </p:nvSpPr>
        <p:spPr>
          <a:xfrm>
            <a:off x="2636785" y="1671650"/>
            <a:ext cx="1665185" cy="315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33287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4C25A-443E-4AE1-81AC-868A48448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45B008-79E9-418B-A772-2240E2BC81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DC578C-E450-49A2-9C2E-E602235180A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10A5E5-EC92-4C17-9A19-460A393E1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903" y="0"/>
            <a:ext cx="938380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5646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1E1E3-6F09-4469-AE7C-0AD5BA666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Demo ZipFile Namespace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0939-F388-4552-B273-C55043001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15DAA9-1D10-435D-875E-9BED10C42D1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1383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2270C-CE26-4DA3-8D16-CCB36C791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Dyalog .NET Bridge Road Map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250FE5-FBB9-45A7-A181-344B4B3E2E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2400" dirty="0"/>
              <a:t>v18.0 supports basic use of .NET Core libraries</a:t>
            </a:r>
          </a:p>
          <a:p>
            <a:r>
              <a:rPr lang="da-DK" sz="2400" dirty="0"/>
              <a:t>v19.0 Goals include</a:t>
            </a:r>
          </a:p>
          <a:p>
            <a:pPr lvl="1"/>
            <a:r>
              <a:rPr lang="da-DK" sz="2000" dirty="0"/>
              <a:t>Exporting APL code as classes</a:t>
            </a:r>
          </a:p>
          <a:p>
            <a:pPr lvl="1"/>
            <a:r>
              <a:rPr lang="da-DK" sz="2000" dirty="0"/>
              <a:t>Ability to use both Framework + Core </a:t>
            </a:r>
          </a:p>
          <a:p>
            <a:pPr marL="457200" lvl="1" indent="0">
              <a:buNone/>
            </a:pPr>
            <a:r>
              <a:rPr lang="da-DK" sz="2000" dirty="0"/>
              <a:t>New / Improved Functionality over Framework Bridge, e.g.</a:t>
            </a:r>
          </a:p>
          <a:p>
            <a:pPr lvl="1"/>
            <a:r>
              <a:rPr lang="da-DK" sz="2000" dirty="0"/>
              <a:t>Better support for threading and "Async" patterns</a:t>
            </a:r>
          </a:p>
          <a:p>
            <a:pPr lvl="1"/>
            <a:r>
              <a:rPr lang="da-DK" sz="2000" dirty="0"/>
              <a:t>Generic classes and methods</a:t>
            </a:r>
          </a:p>
          <a:p>
            <a:pPr lvl="1"/>
            <a:endParaRPr lang="en-GB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F57D2E-7FE3-4CF1-8D0A-FF45BEDED43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371270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625C3-1FA4-47EE-84B6-44C2D586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Dyalog Version 18.0 - Themes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B6DFF-B336-4322-84E5-5589722898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/>
              <a:t>Platform Equivalence</a:t>
            </a:r>
          </a:p>
          <a:p>
            <a:r>
              <a:rPr lang="da-DK" sz="1600" dirty="0"/>
              <a:t>.NET Core Bridge</a:t>
            </a:r>
          </a:p>
          <a:p>
            <a:r>
              <a:rPr lang="da-DK" sz="1600" dirty="0"/>
              <a:t>Launch Source Files</a:t>
            </a:r>
            <a:endParaRPr lang="en-GB" sz="1600" dirty="0"/>
          </a:p>
          <a:p>
            <a:r>
              <a:rPr lang="da-DK" sz="1600" dirty="0"/>
              <a:t>Configuration Files</a:t>
            </a:r>
          </a:p>
          <a:p>
            <a:r>
              <a:rPr lang="da-DK" sz="1600" dirty="0"/>
              <a:t>HTMLRenderer + RIDE enhancements</a:t>
            </a:r>
          </a:p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Easier to Build, Test, Deploy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Launch source files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Configuration Files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Multi-Line Input</a:t>
            </a:r>
          </a:p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Performance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"Performance QA" nearly 10% faster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2E20D4-4F5C-464F-99E9-A80D8347E9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95F960-1594-4608-A51A-E7476E98C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1980" y="1200151"/>
            <a:ext cx="4038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Improving the Tool of Thought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Operators ⍨ Constant,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⍤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 Atop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⍥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 Over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Function ≠ Unique Mask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Case Folding with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⎕C</a:t>
            </a:r>
          </a:p>
          <a:p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Date Conversions with 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⎕DT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Multi-Line Input</a:t>
            </a:r>
          </a:p>
        </p:txBody>
      </p:sp>
    </p:spTree>
    <p:extLst>
      <p:ext uri="{BB962C8B-B14F-4D97-AF65-F5344CB8AC3E}">
        <p14:creationId xmlns:p14="http://schemas.microsoft.com/office/powerpoint/2010/main" val="1296956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1ABC3-0EA0-49EB-B21F-A3E7E3DE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03A15-0F0C-4DF3-9ACB-D3E4C23D2B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2EB5A6-2892-42D5-83C0-D46C5EA02D1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1FC866-0DE0-4E86-BE07-4765EF329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8083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21EEA-A2D8-430D-B65B-6AB9D8994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Multi-Line Input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C407C-27F7-46D2-93CB-5DB6E2A86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2000" dirty="0"/>
              <a:t>With DYALOG_LINEEDITOR_MODE=1</a:t>
            </a:r>
            <a:endParaRPr lang="en-GB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AB590F-A8A9-467D-B85D-016B6972885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758B67-0685-4485-9427-C64E6146C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87" y="1626645"/>
            <a:ext cx="4291631" cy="30005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7C2E0E-BB03-49A0-840D-AC72540ABDD0}"/>
              </a:ext>
            </a:extLst>
          </p:cNvPr>
          <p:cNvSpPr txBox="1"/>
          <p:nvPr/>
        </p:nvSpPr>
        <p:spPr>
          <a:xfrm>
            <a:off x="5562110" y="651274"/>
            <a:ext cx="32140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Supports:</a:t>
            </a:r>
          </a:p>
          <a:p>
            <a:pPr marL="285750" indent="-285750">
              <a:buFontTx/>
              <a:buChar char="-"/>
            </a:pPr>
            <a:r>
              <a:rPr lang="da-DK" dirty="0"/>
              <a:t>Multi-line dfns</a:t>
            </a:r>
          </a:p>
          <a:p>
            <a:pPr marL="285750" indent="-285750">
              <a:buFontTx/>
              <a:buChar char="-"/>
            </a:pPr>
            <a:r>
              <a:rPr lang="da-DK" dirty="0"/>
              <a:t>Tradfns (replaces DEL editor) </a:t>
            </a:r>
          </a:p>
          <a:p>
            <a:pPr marL="285750" indent="-285750">
              <a:buFontTx/>
              <a:buChar char="-"/>
            </a:pPr>
            <a:r>
              <a:rPr lang="da-DK" dirty="0"/>
              <a:t>Control Structures</a:t>
            </a:r>
          </a:p>
        </p:txBody>
      </p:sp>
    </p:spTree>
    <p:extLst>
      <p:ext uri="{BB962C8B-B14F-4D97-AF65-F5344CB8AC3E}">
        <p14:creationId xmlns:p14="http://schemas.microsoft.com/office/powerpoint/2010/main" val="35423563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8E9C4-4749-43DF-9E1F-4D3EA9A2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Demo Multi-Line Input Mode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D4E60-75D9-40C4-82B9-6741867D4E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2400" dirty="0"/>
              <a:t>Demo...</a:t>
            </a:r>
          </a:p>
          <a:p>
            <a:r>
              <a:rPr lang="da-DK" sz="2400" dirty="0"/>
              <a:t>NB: Experimental in v18.0</a:t>
            </a:r>
          </a:p>
          <a:p>
            <a:pPr lvl="1"/>
            <a:r>
              <a:rPr lang="da-DK" sz="2000" dirty="0"/>
              <a:t>Not supported by RIDE</a:t>
            </a:r>
          </a:p>
          <a:p>
            <a:r>
              <a:rPr lang="da-DK" sz="2400" dirty="0"/>
              <a:t>A step on the path to making the running of APL scripts more powerful in version 19.0</a:t>
            </a:r>
            <a:endParaRPr lang="en-GB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E0166A-DAC3-4F24-BE7C-41C5C38F1FB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56025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625C3-1FA4-47EE-84B6-44C2D586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Dyalog Version 18.0 - Themes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B6DFF-B336-4322-84E5-5589722898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Platform Equivalence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.NET Core Bridge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Launch Source Files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Configuration Files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HTMLRenderer + RIDE enhancements</a:t>
            </a:r>
          </a:p>
          <a:p>
            <a:pPr marL="0" indent="0">
              <a:buNone/>
            </a:pPr>
            <a:r>
              <a:rPr lang="da-DK" sz="1600" dirty="0"/>
              <a:t>Easier to Build, Test, Deploy</a:t>
            </a:r>
          </a:p>
          <a:p>
            <a:r>
              <a:rPr lang="da-DK" sz="1600" dirty="0"/>
              <a:t>Launch source files</a:t>
            </a:r>
            <a:endParaRPr lang="en-GB" sz="1600" dirty="0"/>
          </a:p>
          <a:p>
            <a:r>
              <a:rPr lang="da-DK" sz="1600" dirty="0"/>
              <a:t>Configuration Files</a:t>
            </a:r>
          </a:p>
          <a:p>
            <a:r>
              <a:rPr lang="da-DK" sz="1600" dirty="0"/>
              <a:t>Multi-Line Input</a:t>
            </a:r>
          </a:p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Performance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"Performance QA" nearly 10% faster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2E20D4-4F5C-464F-99E9-A80D8347E9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95F960-1594-4608-A51A-E7476E98C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1980" y="1200151"/>
            <a:ext cx="4038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Improving the Tool of Thought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Operators ⍨ Constant,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⍤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 Atop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⍥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 Over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Function ≠ Unique Mask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Case Folding with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⎕C</a:t>
            </a:r>
          </a:p>
          <a:p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Date Conversions with 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⎕DT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Multi-Line Input</a:t>
            </a:r>
          </a:p>
        </p:txBody>
      </p:sp>
    </p:spTree>
    <p:extLst>
      <p:ext uri="{BB962C8B-B14F-4D97-AF65-F5344CB8AC3E}">
        <p14:creationId xmlns:p14="http://schemas.microsoft.com/office/powerpoint/2010/main" val="248467790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5058B6A-8486-484B-8CD5-CC881E46B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2A764B9-7E22-47EE-915C-51FAB2AA0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93BA21B-0F48-4258-893D-B4F210C620A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7060" y="573528"/>
            <a:ext cx="2078545" cy="1863207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Char char=" "/>
            </a:pPr>
            <a:r>
              <a:rPr lang="da-DK"/>
              <a:t>   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r>
              <a:rPr lang="da-DK">
                <a:latin typeface="APL385 Unicode" panose="020B0709000202000203" pitchFamily="49" charset="0"/>
              </a:rPr>
              <a:t>     </a:t>
            </a:r>
            <a:endParaRPr lang="da-DK" dirty="0">
              <a:latin typeface="APL385 Unicode" panose="020B0709000202000203" pitchFamily="49" charset="0"/>
            </a:endParaRP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endParaRPr lang="en-GB" dirty="0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9386D55E-86A2-4CAB-8F9C-355BC5C10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123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5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5058B6A-8486-484B-8CD5-CC881E46B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2A764B9-7E22-47EE-915C-51FAB2AA0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93BA21B-0F48-4258-893D-B4F210C620A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7060" y="573528"/>
            <a:ext cx="2078545" cy="1863207"/>
          </a:xfrm>
        </p:spPr>
        <p:txBody>
          <a:bodyPr>
            <a:normAutofit fontScale="92500" lnSpcReduction="1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Focus Areas</a:t>
            </a: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r>
              <a:rPr lang="da-DK">
                <a:latin typeface="APL385 Unicode" panose="020B0709000202000203" pitchFamily="49" charset="0"/>
              </a:rPr>
              <a:t>     </a:t>
            </a:r>
            <a:endParaRPr lang="da-DK" dirty="0">
              <a:latin typeface="APL385 Unicode" panose="020B0709000202000203" pitchFamily="49" charset="0"/>
            </a:endParaRP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endParaRPr lang="en-GB" dirty="0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9386D55E-86A2-4CAB-8F9C-355BC5C10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123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110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5058B6A-8486-484B-8CD5-CC881E46B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2A764B9-7E22-47EE-915C-51FAB2AA0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93BA21B-0F48-4258-893D-B4F210C620A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7060" y="573528"/>
            <a:ext cx="2078545" cy="1863207"/>
          </a:xfrm>
        </p:spPr>
        <p:txBody>
          <a:bodyPr>
            <a:normAutofit fontScale="92500" lnSpcReduction="1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Focus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Cache Usage</a:t>
            </a: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r>
              <a:rPr lang="da-DK">
                <a:latin typeface="APL385 Unicode" panose="020B0709000202000203" pitchFamily="49" charset="0"/>
              </a:rPr>
              <a:t>     </a:t>
            </a:r>
            <a:endParaRPr lang="da-DK" dirty="0">
              <a:latin typeface="APL385 Unicode" panose="020B0709000202000203" pitchFamily="49" charset="0"/>
            </a:endParaRP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endParaRPr lang="en-GB" dirty="0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9386D55E-86A2-4CAB-8F9C-355BC5C10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123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3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5058B6A-8486-484B-8CD5-CC881E46B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2A764B9-7E22-47EE-915C-51FAB2AA0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93BA21B-0F48-4258-893D-B4F210C620A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7060" y="573528"/>
            <a:ext cx="2078545" cy="1863207"/>
          </a:xfrm>
        </p:spPr>
        <p:txBody>
          <a:bodyPr>
            <a:normAutofit fontScale="92500" lnSpcReduction="1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Focus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Cache Usage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Less Overhead</a:t>
            </a: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r>
              <a:rPr lang="da-DK">
                <a:latin typeface="APL385 Unicode" panose="020B0709000202000203" pitchFamily="49" charset="0"/>
              </a:rPr>
              <a:t>     </a:t>
            </a:r>
            <a:endParaRPr lang="da-DK" dirty="0">
              <a:latin typeface="APL385 Unicode" panose="020B0709000202000203" pitchFamily="49" charset="0"/>
            </a:endParaRP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endParaRPr lang="en-GB" dirty="0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9386D55E-86A2-4CAB-8F9C-355BC5C10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123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92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5058B6A-8486-484B-8CD5-CC881E46B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2A764B9-7E22-47EE-915C-51FAB2AA0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93BA21B-0F48-4258-893D-B4F210C620A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7060" y="573528"/>
            <a:ext cx="2078545" cy="1863207"/>
          </a:xfrm>
        </p:spPr>
        <p:txBody>
          <a:bodyPr>
            <a:normAutofit fontScale="92500" lnSpcReduction="1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Focus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Cache Usage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Less Overhead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Sets </a:t>
            </a:r>
            <a:r>
              <a:rPr lang="da-DK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⍳⍷∩∪~</a:t>
            </a: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   </a:t>
            </a:r>
            <a:endParaRPr lang="da-DK" dirty="0"/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endParaRPr lang="en-GB" dirty="0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9386D55E-86A2-4CAB-8F9C-355BC5C10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123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54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5058B6A-8486-484B-8CD5-CC881E46B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2A764B9-7E22-47EE-915C-51FAB2AA0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93BA21B-0F48-4258-893D-B4F210C620A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7060" y="573528"/>
            <a:ext cx="2078545" cy="1863207"/>
          </a:xfrm>
        </p:spPr>
        <p:txBody>
          <a:bodyPr>
            <a:normAutofit fontScale="92500" lnSpcReduction="1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Focus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Cache Usage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Less Overhead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Sets </a:t>
            </a:r>
            <a:r>
              <a:rPr lang="da-DK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⍳⍷∩∪~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Searches</a:t>
            </a:r>
          </a:p>
          <a:p>
            <a:pPr marL="285750" indent="-285750">
              <a:buFont typeface="Arial" panose="020B0604020202020204" pitchFamily="34" charset="0"/>
              <a:buChar char=" "/>
            </a:pPr>
            <a:r>
              <a:rPr lang="da-DK"/>
              <a:t>     </a:t>
            </a:r>
            <a:endParaRPr lang="en-GB" dirty="0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9386D55E-86A2-4CAB-8F9C-355BC5C10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123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74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5058B6A-8486-484B-8CD5-CC881E46B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82A764B9-7E22-47EE-915C-51FAB2AA0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893BA21B-0F48-4258-893D-B4F210C620A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7060" y="573528"/>
            <a:ext cx="2078545" cy="1863207"/>
          </a:xfrm>
        </p:spPr>
        <p:txBody>
          <a:bodyPr>
            <a:normAutofit fontScale="92500" lnSpcReduction="10000"/>
          </a:bodyPr>
          <a:lstStyle/>
          <a:p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Focus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Cache Usage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Less Overhead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Sets </a:t>
            </a:r>
            <a:r>
              <a:rPr lang="da-DK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⍳⍷∩∪~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Searches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>
                <a:solidFill>
                  <a:schemeClr val="tx1">
                    <a:lumMod val="100000"/>
                  </a:schemeClr>
                </a:solidFill>
                <a:latin typeface="Titillium Web SemiBold" panose="020B0604020202020204" charset="0"/>
              </a:rPr>
              <a:t>Sorts</a:t>
            </a:r>
            <a:endParaRPr lang="en-GB" dirty="0"/>
          </a:p>
        </p:txBody>
      </p:sp>
      <p:pic>
        <p:nvPicPr>
          <p:cNvPr id="5" name="Picture 4" descr=" 5">
            <a:extLst>
              <a:ext uri="{FF2B5EF4-FFF2-40B4-BE49-F238E27FC236}">
                <a16:creationId xmlns:a16="http://schemas.microsoft.com/office/drawing/2014/main" id="{9386D55E-86A2-4CAB-8F9C-355BC5C10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123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57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00BAF-D11B-4B66-A204-F8D2B82F1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30BAF-3D00-44DC-8B86-47EF2EFAD1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64F5DC-875F-4829-A5FF-0751F45FE2F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7AD498-FEA1-400F-82D4-18F3B2835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650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625C3-1FA4-47EE-84B6-44C2D586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Dyalog Version 18.0 - Themes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B6DFF-B336-4322-84E5-5589722898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Platform Equivalence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.NET Core Bridge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Launch Source Files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Configuration Files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HTMLRenderer + RIDE enhancements</a:t>
            </a:r>
          </a:p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Easier to Build, Test, Deploy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Launch source files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Configuration Files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Multi-Line Input</a:t>
            </a:r>
          </a:p>
          <a:p>
            <a:pPr marL="0" indent="0">
              <a:buNone/>
            </a:pPr>
            <a:r>
              <a:rPr lang="da-DK" sz="1600" dirty="0"/>
              <a:t>Performance</a:t>
            </a:r>
          </a:p>
          <a:p>
            <a:r>
              <a:rPr lang="da-DK" sz="1600" dirty="0"/>
              <a:t>"Performance QA" nearly 10% faster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2E20D4-4F5C-464F-99E9-A80D8347E9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95F960-1594-4608-A51A-E7476E98C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1980" y="1200151"/>
            <a:ext cx="4038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Improving the Tool of Thought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Operators ⍨ Constant,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⍤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 Atop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⍥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 Over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Function ≠ Unique Mask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Case Folding with </a:t>
            </a:r>
            <a:r>
              <a:rPr lang="da-DK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⎕C</a:t>
            </a:r>
          </a:p>
          <a:p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Date Conversions with 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  <a:latin typeface="APL385 Unicode" panose="020B0709000202000203" pitchFamily="49" charset="0"/>
              </a:rPr>
              <a:t>⎕DT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Multi-Line Input</a:t>
            </a:r>
          </a:p>
        </p:txBody>
      </p:sp>
    </p:spTree>
    <p:extLst>
      <p:ext uri="{BB962C8B-B14F-4D97-AF65-F5344CB8AC3E}">
        <p14:creationId xmlns:p14="http://schemas.microsoft.com/office/powerpoint/2010/main" val="219155031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625C3-1FA4-47EE-84B6-44C2D586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Dyalog Version 18.0 - Themes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B6DFF-B336-4322-84E5-5589722898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Platform Equivalence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.NET Core Bridge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Launch Source Files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Configuration Files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HTMLRenderer + RIDE enhancements</a:t>
            </a:r>
          </a:p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Easier to Build, Test, Deploy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Launch source files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Configuration Files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Multi-Line Input</a:t>
            </a:r>
          </a:p>
          <a:p>
            <a:pPr marL="0" indent="0">
              <a:buNone/>
            </a:pPr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Performance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"Performance QA" nearly 10% faster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2E20D4-4F5C-464F-99E9-A80D8347E9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95F960-1594-4608-A51A-E7476E98C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1980" y="1200151"/>
            <a:ext cx="4038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600" dirty="0"/>
              <a:t>Improving the Tool of Thought</a:t>
            </a:r>
          </a:p>
          <a:p>
            <a:r>
              <a:rPr lang="da-DK" sz="1600" dirty="0"/>
              <a:t>Operators ⍨ Constant, </a:t>
            </a:r>
            <a:r>
              <a:rPr lang="da-DK" sz="1600" dirty="0">
                <a:latin typeface="APL385 Unicode" panose="020B0709000202000203" pitchFamily="49" charset="0"/>
              </a:rPr>
              <a:t>⍤</a:t>
            </a:r>
            <a:r>
              <a:rPr lang="da-DK" sz="1600" dirty="0"/>
              <a:t> Atop </a:t>
            </a:r>
            <a:r>
              <a:rPr lang="da-DK" sz="1600" dirty="0">
                <a:latin typeface="APL385 Unicode" panose="020B0709000202000203" pitchFamily="49" charset="0"/>
              </a:rPr>
              <a:t>⍥</a:t>
            </a:r>
            <a:r>
              <a:rPr lang="da-DK" sz="1600" dirty="0"/>
              <a:t> Over</a:t>
            </a:r>
          </a:p>
          <a:p>
            <a:r>
              <a:rPr lang="da-DK" sz="1600" dirty="0"/>
              <a:t>Function ≠ Unique Mask</a:t>
            </a:r>
          </a:p>
          <a:p>
            <a:r>
              <a:rPr lang="da-DK" sz="1600" dirty="0"/>
              <a:t>Case Folding with </a:t>
            </a:r>
            <a:r>
              <a:rPr lang="da-DK" sz="1600" dirty="0">
                <a:latin typeface="APL385 Unicode" panose="020B0709000202000203" pitchFamily="49" charset="0"/>
              </a:rPr>
              <a:t>⎕C</a:t>
            </a:r>
          </a:p>
          <a:p>
            <a:r>
              <a:rPr lang="en-GB" sz="1600" dirty="0"/>
              <a:t>Date Conversions with </a:t>
            </a:r>
            <a:r>
              <a:rPr lang="en-GB" sz="1600" dirty="0">
                <a:latin typeface="APL385 Unicode" panose="020B0709000202000203" pitchFamily="49" charset="0"/>
              </a:rPr>
              <a:t>⎕DT</a:t>
            </a:r>
          </a:p>
          <a:p>
            <a:r>
              <a:rPr lang="da-DK" sz="1600" dirty="0">
                <a:solidFill>
                  <a:schemeClr val="bg1">
                    <a:lumMod val="75000"/>
                  </a:schemeClr>
                </a:solidFill>
              </a:rPr>
              <a:t>Multi-Line Input</a:t>
            </a:r>
          </a:p>
        </p:txBody>
      </p:sp>
    </p:spTree>
    <p:extLst>
      <p:ext uri="{BB962C8B-B14F-4D97-AF65-F5344CB8AC3E}">
        <p14:creationId xmlns:p14="http://schemas.microsoft.com/office/powerpoint/2010/main" val="42960380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Operators: Over  </a:t>
            </a:r>
            <a:r>
              <a:rPr lang="da-DK" dirty="0">
                <a:latin typeface="APL385 Unicode" panose="020B0709000202000203" pitchFamily="49" charset="0"/>
              </a:rPr>
              <a:t>f</a:t>
            </a:r>
            <a:r>
              <a:rPr lang="en-US" altLang="en-US" dirty="0">
                <a:latin typeface="APL385 Unicode" panose="020B0709000202000203" pitchFamily="49" charset="0"/>
              </a:rPr>
              <a:t>⍥g</a:t>
            </a:r>
            <a:r>
              <a:rPr lang="da-DK" dirty="0"/>
              <a:t> </a:t>
            </a:r>
            <a:endParaRPr lang="en-GB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4601" y="1057549"/>
            <a:ext cx="8055896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b="1" dirty="0">
                <a:latin typeface="Titillium Web" panose="00000500000000000000" pitchFamily="2" charset="0"/>
              </a:rPr>
              <a:t>Definition: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      ⍺ (</a:t>
            </a:r>
            <a:r>
              <a:rPr lang="en-US" altLang="en-US" sz="1600" dirty="0" err="1">
                <a:latin typeface="APL385 Unicode" panose="020B0709000202000203" pitchFamily="49" charset="0"/>
              </a:rPr>
              <a:t>f⍥g</a:t>
            </a:r>
            <a:r>
              <a:rPr lang="en-US" altLang="en-US" sz="1600" dirty="0">
                <a:latin typeface="APL385 Unicode" panose="020B0709000202000203" pitchFamily="49" charset="0"/>
              </a:rPr>
              <a:t>) ⍵ ←→ (g ⍺) f g ⍵ ←→ "f over g"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      1 2 3 =⍥| 1 ¯2 3    ⍝ Compare magnitudes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1 1 1</a:t>
            </a:r>
            <a:br>
              <a:rPr lang="en-US" altLang="en-US" sz="1600" dirty="0">
                <a:latin typeface="APL385 Unicode" panose="020B0709000202000203" pitchFamily="49" charset="0"/>
              </a:rPr>
            </a:br>
            <a:br>
              <a:rPr lang="en-US" altLang="en-US" sz="1600" dirty="0">
                <a:latin typeface="APL385 Unicode" panose="020B0709000202000203" pitchFamily="49" charset="0"/>
              </a:rPr>
            </a:br>
            <a:r>
              <a:rPr lang="en-US" altLang="en-US" sz="1600" dirty="0">
                <a:latin typeface="APL385 Unicode" panose="020B0709000202000203" pitchFamily="49" charset="0"/>
              </a:rPr>
              <a:t>      'Hello' 'World' (,⍥⊆) 2 3⍴⍳12 ⍝ Catenate enclosures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┌─────┬─────┬─────┐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│Hello│World│1 2 3│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│     │     │4 5 6│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dirty="0">
                <a:latin typeface="APL385 Unicode" panose="020B0709000202000203" pitchFamily="49" charset="0"/>
              </a:rPr>
              <a:t>└─────┴─────┴─────┘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8EB0A-42DC-417C-82BA-44858D786533}"/>
              </a:ext>
            </a:extLst>
          </p:cNvPr>
          <p:cNvSpPr txBox="1"/>
          <p:nvPr/>
        </p:nvSpPr>
        <p:spPr>
          <a:xfrm>
            <a:off x="7308976" y="611272"/>
            <a:ext cx="1522511" cy="1600438"/>
          </a:xfrm>
          <a:prstGeom prst="rect">
            <a:avLst/>
          </a:prstGeom>
          <a:solidFill>
            <a:srgbClr val="EB8B2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f "over"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en-US" altLang="en-US" sz="1400" dirty="0">
                <a:latin typeface="APL385 Unicode" panose="020B0709000202000203" pitchFamily="49" charset="0"/>
              </a:rPr>
            </a:br>
            <a:r>
              <a:rPr lang="en-US" altLang="en-US" sz="1400" dirty="0">
                <a:latin typeface="APL385 Unicode" panose="020B0709000202000203" pitchFamily="49" charset="0"/>
              </a:rPr>
              <a:t>     f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/ \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g   </a:t>
            </a:r>
            <a:r>
              <a:rPr lang="en-US" altLang="en-US" sz="1400" dirty="0" err="1">
                <a:latin typeface="APL385 Unicode" panose="020B0709000202000203" pitchFamily="49" charset="0"/>
              </a:rPr>
              <a:t>g</a:t>
            </a:r>
            <a:endParaRPr lang="en-US" altLang="en-US" sz="14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|   |</a:t>
            </a:r>
            <a:br>
              <a:rPr lang="en-US" altLang="en-US" sz="1400" dirty="0">
                <a:latin typeface="APL385 Unicode" panose="020B0709000202000203" pitchFamily="49" charset="0"/>
              </a:rPr>
            </a:br>
            <a:r>
              <a:rPr lang="en-US" altLang="en-US" sz="1400" dirty="0">
                <a:latin typeface="APL385 Unicode" panose="020B0709000202000203" pitchFamily="49" charset="0"/>
              </a:rPr>
              <a:t>   ⍺   ⍵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8989826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Operators: Atop  </a:t>
            </a:r>
            <a:r>
              <a:rPr lang="da-DK" dirty="0">
                <a:latin typeface="APL385 Unicode" panose="020B0709000202000203" pitchFamily="49" charset="0"/>
              </a:rPr>
              <a:t>f</a:t>
            </a:r>
            <a:r>
              <a:rPr lang="en-US" dirty="0">
                <a:latin typeface="APL385 Unicode" panose="020B0709000202000203" pitchFamily="49" charset="0"/>
              </a:rPr>
              <a:t>⍤g</a:t>
            </a:r>
            <a:r>
              <a:rPr lang="da-DK" dirty="0"/>
              <a:t> </a:t>
            </a:r>
            <a:endParaRPr lang="en-GB" dirty="0"/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4601" y="1303770"/>
            <a:ext cx="8055896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 b="1">
                <a:latin typeface="Titillium Web" panose="00000500000000000000" pitchFamily="2" charset="0"/>
              </a:rPr>
              <a:t>           </a:t>
            </a:r>
            <a:endParaRPr lang="en-US" altLang="en-US" sz="1600" b="1" dirty="0">
              <a:latin typeface="Titillium Web" panose="00000500000000000000" pitchFamily="2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                  </a:t>
            </a:r>
            <a:br>
              <a:rPr lang="en-US" altLang="en-US" sz="1600">
                <a:latin typeface="APL385 Unicode" panose="020B0709000202000203" pitchFamily="49" charset="0"/>
              </a:rPr>
            </a:br>
            <a:r>
              <a:rPr lang="en-US" altLang="en-US" sz="1600">
                <a:latin typeface="APL385 Unicode" panose="020B0709000202000203" pitchFamily="49" charset="0"/>
              </a:rPr>
              <a:t>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 b="1">
                <a:latin typeface="Titillium Web" panose="00000500000000000000" pitchFamily="2" charset="0"/>
              </a:rPr>
              <a:t>                       </a:t>
            </a:r>
            <a:endParaRPr lang="en-US" altLang="en-US" sz="1600" b="1" dirty="0">
              <a:latin typeface="Titillium Web" panose="00000500000000000000" pitchFamily="2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sz="1600">
                <a:latin typeface="APL385 Unicode" panose="020B0709000202000203" pitchFamily="49" charset="0"/>
              </a:rPr>
              <a:t>                                              </a:t>
            </a:r>
            <a:endParaRPr lang="en-GB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</a:t>
            </a:r>
            <a:r>
              <a:rPr lang="en-GB" sz="1600">
                <a:latin typeface="APL385 Unicode" panose="020B0709000202000203" pitchFamily="49" charset="0"/>
              </a:rPr>
              <a:t>                 </a:t>
            </a:r>
            <a:br>
              <a:rPr lang="en-GB" sz="1600" dirty="0">
                <a:latin typeface="APL385 Unicode" panose="020B0709000202000203" pitchFamily="49" charset="0"/>
              </a:rPr>
            </a:br>
            <a:endParaRPr lang="en-GB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sz="1600">
                <a:latin typeface="APL385 Unicode" panose="020B0709000202000203" pitchFamily="49" charset="0"/>
              </a:rPr>
              <a:t>   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</p:txBody>
      </p:sp>
      <p:sp>
        <p:nvSpPr>
          <p:cNvPr id="3" name="TextBox 2" descr=" 3">
            <a:extLst>
              <a:ext uri="{FF2B5EF4-FFF2-40B4-BE49-F238E27FC236}">
                <a16:creationId xmlns:a16="http://schemas.microsoft.com/office/drawing/2014/main" id="{8108EB0A-42DC-417C-82BA-44858D786533}"/>
              </a:ext>
            </a:extLst>
          </p:cNvPr>
          <p:cNvSpPr txBox="1"/>
          <p:nvPr/>
        </p:nvSpPr>
        <p:spPr>
          <a:xfrm>
            <a:off x="7308976" y="611272"/>
            <a:ext cx="1522511" cy="1600438"/>
          </a:xfrm>
          <a:prstGeom prst="rect">
            <a:avLst/>
          </a:prstGeom>
          <a:solidFill>
            <a:srgbClr val="EB8B2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f "atop"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en-US" altLang="en-US" sz="1400" dirty="0">
                <a:latin typeface="APL385 Unicode" panose="020B0709000202000203" pitchFamily="49" charset="0"/>
              </a:rPr>
            </a:br>
            <a:r>
              <a:rPr lang="en-US" altLang="en-US" sz="1400" dirty="0">
                <a:latin typeface="APL385 Unicode" panose="020B0709000202000203" pitchFamily="49" charset="0"/>
              </a:rPr>
              <a:t>     f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|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/ \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[⍺]  ⍵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10363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Operators: Atop  </a:t>
            </a:r>
            <a:r>
              <a:rPr lang="da-DK" dirty="0">
                <a:latin typeface="APL385 Unicode" panose="020B0709000202000203" pitchFamily="49" charset="0"/>
              </a:rPr>
              <a:t>f</a:t>
            </a:r>
            <a:r>
              <a:rPr lang="en-US" dirty="0">
                <a:latin typeface="APL385 Unicode" panose="020B0709000202000203" pitchFamily="49" charset="0"/>
              </a:rPr>
              <a:t>⍤g</a:t>
            </a:r>
            <a:r>
              <a:rPr lang="da-DK" dirty="0"/>
              <a:t> </a:t>
            </a:r>
            <a:endParaRPr lang="en-GB" dirty="0"/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4601" y="1303770"/>
            <a:ext cx="8055896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b="1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Definition: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  (f⍤g) ⍵ ←→ f   g ⍵</a:t>
            </a: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⍺ (f⍤g) ⍵ ←→ f ⍺ g ⍵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 b="1">
                <a:latin typeface="Titillium Web" panose="00000500000000000000" pitchFamily="2" charset="0"/>
              </a:rPr>
              <a:t>                       </a:t>
            </a:r>
            <a:endParaRPr lang="en-US" altLang="en-US" sz="1600" b="1" dirty="0">
              <a:latin typeface="Titillium Web" panose="00000500000000000000" pitchFamily="2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sz="1600">
                <a:latin typeface="APL385 Unicode" panose="020B0709000202000203" pitchFamily="49" charset="0"/>
              </a:rPr>
              <a:t>                                              </a:t>
            </a:r>
            <a:endParaRPr lang="en-GB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</a:t>
            </a:r>
            <a:r>
              <a:rPr lang="en-GB" sz="1600">
                <a:latin typeface="APL385 Unicode" panose="020B0709000202000203" pitchFamily="49" charset="0"/>
              </a:rPr>
              <a:t>                 </a:t>
            </a:r>
            <a:br>
              <a:rPr lang="en-GB" sz="1600" dirty="0">
                <a:latin typeface="APL385 Unicode" panose="020B0709000202000203" pitchFamily="49" charset="0"/>
              </a:rPr>
            </a:br>
            <a:endParaRPr lang="en-GB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sz="1600">
                <a:latin typeface="APL385 Unicode" panose="020B0709000202000203" pitchFamily="49" charset="0"/>
              </a:rPr>
              <a:t>   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</p:txBody>
      </p:sp>
      <p:sp>
        <p:nvSpPr>
          <p:cNvPr id="3" name="TextBox 2" descr=" 3">
            <a:extLst>
              <a:ext uri="{FF2B5EF4-FFF2-40B4-BE49-F238E27FC236}">
                <a16:creationId xmlns:a16="http://schemas.microsoft.com/office/drawing/2014/main" id="{8108EB0A-42DC-417C-82BA-44858D786533}"/>
              </a:ext>
            </a:extLst>
          </p:cNvPr>
          <p:cNvSpPr txBox="1"/>
          <p:nvPr/>
        </p:nvSpPr>
        <p:spPr>
          <a:xfrm>
            <a:off x="7308976" y="611272"/>
            <a:ext cx="1522511" cy="1600438"/>
          </a:xfrm>
          <a:prstGeom prst="rect">
            <a:avLst/>
          </a:prstGeom>
          <a:solidFill>
            <a:srgbClr val="EB8B2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f "atop"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en-US" altLang="en-US" sz="1400" dirty="0">
                <a:latin typeface="APL385 Unicode" panose="020B0709000202000203" pitchFamily="49" charset="0"/>
              </a:rPr>
            </a:br>
            <a:r>
              <a:rPr lang="en-US" altLang="en-US" sz="1400" dirty="0">
                <a:latin typeface="APL385 Unicode" panose="020B0709000202000203" pitchFamily="49" charset="0"/>
              </a:rPr>
              <a:t>     f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|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/ \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[⍺]  ⍵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032485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Operators: Atop  </a:t>
            </a:r>
            <a:r>
              <a:rPr lang="da-DK" dirty="0">
                <a:latin typeface="APL385 Unicode" panose="020B0709000202000203" pitchFamily="49" charset="0"/>
              </a:rPr>
              <a:t>f</a:t>
            </a:r>
            <a:r>
              <a:rPr lang="en-US" dirty="0">
                <a:latin typeface="APL385 Unicode" panose="020B0709000202000203" pitchFamily="49" charset="0"/>
              </a:rPr>
              <a:t>⍤g</a:t>
            </a:r>
            <a:r>
              <a:rPr lang="da-DK" dirty="0"/>
              <a:t> </a:t>
            </a:r>
            <a:endParaRPr lang="en-GB" dirty="0"/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4601" y="1303770"/>
            <a:ext cx="8055896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b="1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Definition: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  (f⍤g) ⍵ ←→ f   g ⍵</a:t>
            </a: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⍺ (f⍤g) ⍵ ←→ f ⍺ g ⍵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b="1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Benefit: Simpler trains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sz="1600">
                <a:latin typeface="APL385 Unicode" panose="020B0709000202000203" pitchFamily="49" charset="0"/>
              </a:rPr>
              <a:t>                                              </a:t>
            </a:r>
            <a:endParaRPr lang="en-GB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US" altLang="en-US" sz="1600">
                <a:latin typeface="APL385 Unicode" panose="020B0709000202000203" pitchFamily="49" charset="0"/>
              </a:rPr>
              <a:t>        </a:t>
            </a:r>
            <a:r>
              <a:rPr lang="en-GB" sz="1600">
                <a:latin typeface="APL385 Unicode" panose="020B0709000202000203" pitchFamily="49" charset="0"/>
              </a:rPr>
              <a:t>                 </a:t>
            </a:r>
            <a:br>
              <a:rPr lang="en-GB" sz="1600" dirty="0">
                <a:latin typeface="APL385 Unicode" panose="020B0709000202000203" pitchFamily="49" charset="0"/>
              </a:rPr>
            </a:br>
            <a:endParaRPr lang="en-GB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sz="1600">
                <a:latin typeface="APL385 Unicode" panose="020B0709000202000203" pitchFamily="49" charset="0"/>
              </a:rPr>
              <a:t>   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</p:txBody>
      </p:sp>
      <p:sp>
        <p:nvSpPr>
          <p:cNvPr id="3" name="TextBox 2" descr=" 3">
            <a:extLst>
              <a:ext uri="{FF2B5EF4-FFF2-40B4-BE49-F238E27FC236}">
                <a16:creationId xmlns:a16="http://schemas.microsoft.com/office/drawing/2014/main" id="{8108EB0A-42DC-417C-82BA-44858D786533}"/>
              </a:ext>
            </a:extLst>
          </p:cNvPr>
          <p:cNvSpPr txBox="1"/>
          <p:nvPr/>
        </p:nvSpPr>
        <p:spPr>
          <a:xfrm>
            <a:off x="7308976" y="611272"/>
            <a:ext cx="1522511" cy="1600438"/>
          </a:xfrm>
          <a:prstGeom prst="rect">
            <a:avLst/>
          </a:prstGeom>
          <a:solidFill>
            <a:srgbClr val="EB8B2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f "atop"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en-US" altLang="en-US" sz="1400" dirty="0">
                <a:latin typeface="APL385 Unicode" panose="020B0709000202000203" pitchFamily="49" charset="0"/>
              </a:rPr>
            </a:br>
            <a:r>
              <a:rPr lang="en-US" altLang="en-US" sz="1400" dirty="0">
                <a:latin typeface="APL385 Unicode" panose="020B0709000202000203" pitchFamily="49" charset="0"/>
              </a:rPr>
              <a:t>     f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|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/ \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[⍺]  ⍵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74338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Operators: Atop  </a:t>
            </a:r>
            <a:r>
              <a:rPr lang="da-DK" dirty="0">
                <a:latin typeface="APL385 Unicode" panose="020B0709000202000203" pitchFamily="49" charset="0"/>
              </a:rPr>
              <a:t>f</a:t>
            </a:r>
            <a:r>
              <a:rPr lang="en-US" dirty="0">
                <a:latin typeface="APL385 Unicode" panose="020B0709000202000203" pitchFamily="49" charset="0"/>
              </a:rPr>
              <a:t>⍤g</a:t>
            </a:r>
            <a:r>
              <a:rPr lang="da-DK" dirty="0"/>
              <a:t> </a:t>
            </a:r>
            <a:endParaRPr lang="en-GB" dirty="0"/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4601" y="1303770"/>
            <a:ext cx="8055896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b="1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Definition: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  (f⍤g) ⍵ ←→ f   g ⍵</a:t>
            </a: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⍺ (f⍤g) ⍵ ←→ f ⍺ g ⍵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b="1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Benefit: Simpler trains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((⌊/⊣),(⌈/⊢))     ⍝ Can now be written …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</a:t>
            </a:r>
            <a:r>
              <a:rPr lang="en-GB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(⌊/⍤⊣,⌈/⍤⊢)       </a:t>
            </a:r>
            <a:br>
              <a:rPr lang="en-GB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GB" sz="160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sz="1600">
                <a:latin typeface="APL385 Unicode" panose="020B0709000202000203" pitchFamily="49" charset="0"/>
              </a:rPr>
              <a:t>                     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</p:txBody>
      </p:sp>
      <p:sp>
        <p:nvSpPr>
          <p:cNvPr id="3" name="TextBox 2" descr=" 3">
            <a:extLst>
              <a:ext uri="{FF2B5EF4-FFF2-40B4-BE49-F238E27FC236}">
                <a16:creationId xmlns:a16="http://schemas.microsoft.com/office/drawing/2014/main" id="{8108EB0A-42DC-417C-82BA-44858D786533}"/>
              </a:ext>
            </a:extLst>
          </p:cNvPr>
          <p:cNvSpPr txBox="1"/>
          <p:nvPr/>
        </p:nvSpPr>
        <p:spPr>
          <a:xfrm>
            <a:off x="7308976" y="611272"/>
            <a:ext cx="1522511" cy="1600438"/>
          </a:xfrm>
          <a:prstGeom prst="rect">
            <a:avLst/>
          </a:prstGeom>
          <a:solidFill>
            <a:srgbClr val="EB8B2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f "atop"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en-US" altLang="en-US" sz="1400" dirty="0">
                <a:latin typeface="APL385 Unicode" panose="020B0709000202000203" pitchFamily="49" charset="0"/>
              </a:rPr>
            </a:br>
            <a:r>
              <a:rPr lang="en-US" altLang="en-US" sz="1400" dirty="0">
                <a:latin typeface="APL385 Unicode" panose="020B0709000202000203" pitchFamily="49" charset="0"/>
              </a:rPr>
              <a:t>     f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|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/ \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[⍺]  ⍵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151802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Operators: Atop  </a:t>
            </a:r>
            <a:r>
              <a:rPr lang="da-DK" dirty="0">
                <a:latin typeface="APL385 Unicode" panose="020B0709000202000203" pitchFamily="49" charset="0"/>
              </a:rPr>
              <a:t>f</a:t>
            </a:r>
            <a:r>
              <a:rPr lang="en-US" dirty="0">
                <a:latin typeface="APL385 Unicode" panose="020B0709000202000203" pitchFamily="49" charset="0"/>
              </a:rPr>
              <a:t>⍤g</a:t>
            </a:r>
            <a:r>
              <a:rPr lang="da-DK" dirty="0"/>
              <a:t> </a:t>
            </a:r>
            <a:endParaRPr lang="en-GB" dirty="0"/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4601" y="1303770"/>
            <a:ext cx="805589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b="1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Definition: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  (f⍤g) ⍵ ←→ f   g ⍵</a:t>
            </a:r>
            <a:b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⍺ (f⍤g) ⍵ ←→ f ⍺ g ⍵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 b="1">
                <a:solidFill>
                  <a:schemeClr val="tx1">
                    <a:lumMod val="100000"/>
                  </a:schemeClr>
                </a:solidFill>
                <a:latin typeface="Titillium Web" panose="020B0604020202020204" charset="0"/>
              </a:rPr>
              <a:t>Benefit: Simpler trains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600" dirty="0"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((⌊/⊣),(⌈/⊢))     ⍝ Can now be written …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</a:t>
            </a:r>
            <a:r>
              <a:rPr lang="en-GB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(⌊/⍤⊣,⌈/⍤⊢)       </a:t>
            </a:r>
            <a:br>
              <a:rPr lang="en-GB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</a:br>
            <a:endParaRPr lang="en-GB" sz="160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GB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  {(⌊/⍺),⌈/⍵}      ⍝ Morten is a bit old fashioned</a:t>
            </a:r>
            <a:endParaRPr lang="en-US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</p:txBody>
      </p:sp>
      <p:sp>
        <p:nvSpPr>
          <p:cNvPr id="3" name="TextBox 2" descr=" 3">
            <a:extLst>
              <a:ext uri="{FF2B5EF4-FFF2-40B4-BE49-F238E27FC236}">
                <a16:creationId xmlns:a16="http://schemas.microsoft.com/office/drawing/2014/main" id="{8108EB0A-42DC-417C-82BA-44858D786533}"/>
              </a:ext>
            </a:extLst>
          </p:cNvPr>
          <p:cNvSpPr txBox="1"/>
          <p:nvPr/>
        </p:nvSpPr>
        <p:spPr>
          <a:xfrm>
            <a:off x="7308976" y="611272"/>
            <a:ext cx="1522511" cy="1600438"/>
          </a:xfrm>
          <a:prstGeom prst="rect">
            <a:avLst/>
          </a:prstGeom>
          <a:solidFill>
            <a:srgbClr val="EB8B2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f "atop"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en-US" altLang="en-US" sz="1400" dirty="0">
                <a:latin typeface="APL385 Unicode" panose="020B0709000202000203" pitchFamily="49" charset="0"/>
              </a:rPr>
            </a:br>
            <a:r>
              <a:rPr lang="en-US" altLang="en-US" sz="1400" dirty="0">
                <a:latin typeface="APL385 Unicode" panose="020B0709000202000203" pitchFamily="49" charset="0"/>
              </a:rPr>
              <a:t>     f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|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 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  / \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latin typeface="APL385 Unicode" panose="020B0709000202000203" pitchFamily="49" charset="0"/>
              </a:rPr>
              <a:t>  [⍺]  ⍵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496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Operator: Constant  </a:t>
            </a:r>
            <a:r>
              <a:rPr lang="da-DK" dirty="0">
                <a:latin typeface="APL385 Unicode" panose="020B0709000202000203" pitchFamily="49" charset="0"/>
              </a:rPr>
              <a:t>⍺⍨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476021"/>
            <a:ext cx="805589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                             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                                        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              </a:t>
            </a:r>
            <a:r>
              <a:rPr lang="en-US" altLang="en-US" sz="1600">
                <a:latin typeface="APL385 Unicode" panose="020B0709000202000203" pitchFamily="49" charset="0"/>
              </a:rPr>
              <a:t>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br>
              <a:rPr lang="nb-NO" altLang="en-US" sz="1600">
                <a:latin typeface="APL385 Unicode" panose="020B0709000202000203" pitchFamily="49" charset="0"/>
              </a:rPr>
            </a:b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                                                       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br>
              <a:rPr lang="nb-NO" altLang="en-US" sz="1600" dirty="0">
                <a:latin typeface="APL385 Unicode" panose="020B0709000202000203" pitchFamily="49" charset="0"/>
              </a:rPr>
            </a:br>
            <a:endParaRPr lang="nb-NO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594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3A03C537-17B2-4D8D-84AB-0914F0F5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v18 Operator: Constant  </a:t>
            </a:r>
            <a:r>
              <a:rPr lang="da-DK" dirty="0">
                <a:latin typeface="APL385 Unicode" panose="020B0709000202000203" pitchFamily="49" charset="0"/>
              </a:rPr>
              <a:t>⍺⍨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5" name="Rectangle 1" descr=" 5">
            <a:extLst>
              <a:ext uri="{FF2B5EF4-FFF2-40B4-BE49-F238E27FC236}">
                <a16:creationId xmlns:a16="http://schemas.microsoft.com/office/drawing/2014/main" id="{38E6A102-A326-44F8-965B-FEED9DD4AF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1529" y="1476021"/>
            <a:ext cx="805589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nb-NO" altLang="en-US" sz="1600">
                <a:solidFill>
                  <a:schemeClr val="tx1">
                    <a:lumMod val="100000"/>
                  </a:schemeClr>
                </a:solidFill>
                <a:latin typeface="APL385 Unicode" panose="020B0709000202000203" pitchFamily="49" charset="0"/>
              </a:rPr>
              <a:t>     mat←2 3⍴⍳12    ⍝ A small matrix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solidFill>
                <a:schemeClr val="tx1">
                  <a:lumMod val="100000"/>
                </a:schemeClr>
              </a:solidFill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                                        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              </a:t>
            </a:r>
            <a:r>
              <a:rPr lang="en-US" altLang="en-US" sz="1600">
                <a:latin typeface="APL385 Unicode" panose="020B0709000202000203" pitchFamily="49" charset="0"/>
              </a:rPr>
              <a:t>                                  </a:t>
            </a:r>
            <a:endParaRPr lang="en-US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br>
              <a:rPr lang="nb-NO" altLang="en-US" sz="1600">
                <a:latin typeface="APL385 Unicode" panose="020B0709000202000203" pitchFamily="49" charset="0"/>
              </a:rPr>
            </a:br>
            <a:r>
              <a:rPr lang="nb-NO" altLang="en-US" sz="1600">
                <a:latin typeface="APL385 Unicode" panose="020B0709000202000203" pitchFamily="49" charset="0"/>
              </a:rPr>
              <a:t>      </a:t>
            </a: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nb-NO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                                                       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endParaRPr lang="en-GB" altLang="en-US" sz="1600" dirty="0">
              <a:latin typeface="APL385 Unicode" panose="020B0709000202000203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Char char=" "/>
            </a:pPr>
            <a:r>
              <a:rPr lang="en-GB" altLang="en-US" sz="1600">
                <a:latin typeface="APL385 Unicode" panose="020B0709000202000203" pitchFamily="49" charset="0"/>
              </a:rPr>
              <a:t>    </a:t>
            </a:r>
            <a:br>
              <a:rPr lang="nb-NO" altLang="en-US" sz="1600" dirty="0">
                <a:latin typeface="APL385 Unicode" panose="020B0709000202000203" pitchFamily="49" charset="0"/>
              </a:rPr>
            </a:br>
            <a:endParaRPr lang="nb-NO" altLang="en-US" sz="16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53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41907</TotalTime>
  <Words>6480</Words>
  <Application>Microsoft Office PowerPoint</Application>
  <PresentationFormat>On-screen Show (16:9)</PresentationFormat>
  <Paragraphs>1334</Paragraphs>
  <Slides>157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157</vt:i4>
      </vt:variant>
    </vt:vector>
  </HeadingPairs>
  <TitlesOfParts>
    <vt:vector size="165" baseType="lpstr">
      <vt:lpstr>Wingdings</vt:lpstr>
      <vt:lpstr>Courier New</vt:lpstr>
      <vt:lpstr>Titillium Web SemiBold</vt:lpstr>
      <vt:lpstr>Arial</vt:lpstr>
      <vt:lpstr>APL385 Unicode</vt:lpstr>
      <vt:lpstr>Titillium Web</vt:lpstr>
      <vt:lpstr>Calibri</vt:lpstr>
      <vt:lpstr>Office Theme</vt:lpstr>
      <vt:lpstr> Introducing  Dyalog version 18.0</vt:lpstr>
      <vt:lpstr>But First: Switching Gears</vt:lpstr>
      <vt:lpstr>PowerPoint Presentation</vt:lpstr>
      <vt:lpstr>PowerPoint Presentation</vt:lpstr>
      <vt:lpstr>Dyalog Version 18.0 - Themes</vt:lpstr>
      <vt:lpstr>Dyalog Version 18.0 - Themes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Launching APL on Source Files</vt:lpstr>
      <vt:lpstr>Launching APL on Source Files</vt:lpstr>
      <vt:lpstr>Launching APL on Source Files</vt:lpstr>
      <vt:lpstr>Launching APL on Source Files</vt:lpstr>
      <vt:lpstr>Launching APL on Source Files</vt:lpstr>
      <vt:lpstr>Launching APL on Source Files</vt:lpstr>
      <vt:lpstr>1 Namespace File = Application</vt:lpstr>
      <vt:lpstr>1 Namespace File = Application</vt:lpstr>
      <vt:lpstr>1 Namespace File = Application</vt:lpstr>
      <vt:lpstr>1 Namespace File = Application</vt:lpstr>
      <vt:lpstr>Who cares? I *LIKE* my Workspace!</vt:lpstr>
      <vt:lpstr>The LOAD= parameter</vt:lpstr>
      <vt:lpstr>The LOAD= parameter</vt:lpstr>
      <vt:lpstr>The LOAD= parameter</vt:lpstr>
      <vt:lpstr>The LOAD= parameter</vt:lpstr>
      <vt:lpstr>The LOAD= parameter</vt:lpstr>
      <vt:lpstr>The LOAD= parameter</vt:lpstr>
      <vt:lpstr>The LOAD= parameter</vt:lpstr>
      <vt:lpstr>Configuration Files</vt:lpstr>
      <vt:lpstr>Configuration Files</vt:lpstr>
      <vt:lpstr>Configuration Files</vt:lpstr>
      <vt:lpstr>Configuration - History</vt:lpstr>
      <vt:lpstr>Configuration - History</vt:lpstr>
      <vt:lpstr>Configuration - History</vt:lpstr>
      <vt:lpstr>Configuration - History</vt:lpstr>
      <vt:lpstr>Configuration - History</vt:lpstr>
      <vt:lpstr>Configuration - History</vt:lpstr>
      <vt:lpstr>Version 18.0: Configuration Files</vt:lpstr>
      <vt:lpstr>Version 18.0: Configuration Files</vt:lpstr>
      <vt:lpstr>Version 18.0: Configuration Files</vt:lpstr>
      <vt:lpstr>Version 18.0: Configuration Files</vt:lpstr>
      <vt:lpstr>Version 18.0: Configuration Files</vt:lpstr>
      <vt:lpstr>Configuration Files: JSON5</vt:lpstr>
      <vt:lpstr>Configuration Files: JSON5</vt:lpstr>
      <vt:lpstr>Configuration Files: JSON5</vt:lpstr>
      <vt:lpstr>Configuration Files: JSON5</vt:lpstr>
      <vt:lpstr>Configuration Files: JSON5</vt:lpstr>
      <vt:lpstr>Configuration Files: JSON5</vt:lpstr>
      <vt:lpstr>Configuration Files: JSON5</vt:lpstr>
      <vt:lpstr>Configuration Files: JSON5</vt:lpstr>
      <vt:lpstr>Configuration Files: JSON5</vt:lpstr>
      <vt:lpstr>Configuration Files: JSON5</vt:lpstr>
      <vt:lpstr>Configuration Files can Cascade</vt:lpstr>
      <vt:lpstr>Configuration Files can Cascade</vt:lpstr>
      <vt:lpstr>Configuration Files can Cascade</vt:lpstr>
      <vt:lpstr>Configuration Files can Cascade</vt:lpstr>
      <vt:lpstr>Configuration Files can Cascade</vt:lpstr>
      <vt:lpstr>Configuration Files can Cascade</vt:lpstr>
      <vt:lpstr>Application and User Configuration</vt:lpstr>
      <vt:lpstr>Application and User Configuration</vt:lpstr>
      <vt:lpstr>Application and User Configuration</vt:lpstr>
      <vt:lpstr>Application and User Configuration</vt:lpstr>
      <vt:lpstr>The Big Picture</vt:lpstr>
      <vt:lpstr>The Big Picture</vt:lpstr>
      <vt:lpstr>The Big Picture</vt:lpstr>
      <vt:lpstr>The Big Picture</vt:lpstr>
      <vt:lpstr>The Big Picture</vt:lpstr>
      <vt:lpstr>The Even Bigger Picture</vt:lpstr>
      <vt:lpstr>Configuration: Future Plans</vt:lpstr>
      <vt:lpstr>Microsoft.NET Core Bridge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 ZipFile Namespace</vt:lpstr>
      <vt:lpstr>Dyalog .NET Bridge Road Map</vt:lpstr>
      <vt:lpstr>Dyalog Version 18.0 - Themes</vt:lpstr>
      <vt:lpstr>Multi-Line Input</vt:lpstr>
      <vt:lpstr>Demo Multi-Line Input Mode</vt:lpstr>
      <vt:lpstr>Dyalog Version 18.0 - Themes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Dyalog Version 18.0 - Themes</vt:lpstr>
      <vt:lpstr>Dyalog Version 18.0 - Themes</vt:lpstr>
      <vt:lpstr>v18 Operators: Over  f⍥g </vt:lpstr>
      <vt:lpstr>v18 Operators: Atop  f⍤g </vt:lpstr>
      <vt:lpstr>v18 Operators: Atop  f⍤g </vt:lpstr>
      <vt:lpstr>v18 Operators: Atop  f⍤g </vt:lpstr>
      <vt:lpstr>v18 Operators: Atop  f⍤g </vt:lpstr>
      <vt:lpstr>v18 Operators: Atop  f⍤g </vt:lpstr>
      <vt:lpstr>v18 Operator: Constant  ⍺⍨</vt:lpstr>
      <vt:lpstr>v18 Operator: Constant  ⍺⍨</vt:lpstr>
      <vt:lpstr>v18 Operator: Constant  ⍺⍨</vt:lpstr>
      <vt:lpstr>v18 Operator: Constant  ⍺⍨</vt:lpstr>
      <vt:lpstr>v18 Operator: Constant  ⍺⍨</vt:lpstr>
      <vt:lpstr>v18 Operator: Constant  ⍺⍨</vt:lpstr>
      <vt:lpstr>v18 Operator: Constant  ⍺⍨</vt:lpstr>
      <vt:lpstr>v18 Operator: Constant  ⍺⍨</vt:lpstr>
      <vt:lpstr>v18 Functions: Unique Mask  ≠⍵</vt:lpstr>
      <vt:lpstr>v18 Functions: Case Conversion ⎕C</vt:lpstr>
      <vt:lpstr>v18 Functions: Case Conversion ⎕C</vt:lpstr>
      <vt:lpstr>v18 Functions: Case Conversion ⎕C</vt:lpstr>
      <vt:lpstr>v18 Functions: Case Conversion ⎕C</vt:lpstr>
      <vt:lpstr>v18 Functions: Case Conversion ⎕C</vt:lpstr>
      <vt:lpstr>v18 Functions: Case Conversion ⎕C</vt:lpstr>
      <vt:lpstr>v18 Functions: Case Conversion ⎕C</vt:lpstr>
      <vt:lpstr>v18 Functions: Case Conversion ⎕C</vt:lpstr>
      <vt:lpstr>v18 Functions: Case Conversion ⎕C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v18 Extensions: Where ⍸ and Partition ⊂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Date/Time Conversion: ⎕DT</vt:lpstr>
      <vt:lpstr>PowerPoint Presentation</vt:lpstr>
      <vt:lpstr>PowerPoint Presentation</vt:lpstr>
      <vt:lpstr>Version 18.0 – a MAJOR release!</vt:lpstr>
      <vt:lpstr>Version 18.0 Availability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Smith</dc:creator>
  <cp:lastModifiedBy>Fiona Smith</cp:lastModifiedBy>
  <cp:revision>411</cp:revision>
  <dcterms:created xsi:type="dcterms:W3CDTF">2016-07-29T08:25:06Z</dcterms:created>
  <dcterms:modified xsi:type="dcterms:W3CDTF">2020-05-01T09:04:10Z</dcterms:modified>
</cp:coreProperties>
</file>