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31" r:id="rId2"/>
    <p:sldId id="312" r:id="rId3"/>
    <p:sldId id="381" r:id="rId4"/>
    <p:sldId id="415" r:id="rId5"/>
    <p:sldId id="387" r:id="rId6"/>
    <p:sldId id="353" r:id="rId7"/>
    <p:sldId id="435" r:id="rId8"/>
    <p:sldId id="416" r:id="rId9"/>
    <p:sldId id="421" r:id="rId10"/>
    <p:sldId id="422" r:id="rId11"/>
    <p:sldId id="419" r:id="rId12"/>
    <p:sldId id="427" r:id="rId13"/>
    <p:sldId id="355" r:id="rId14"/>
    <p:sldId id="454" r:id="rId15"/>
    <p:sldId id="417" r:id="rId16"/>
    <p:sldId id="357" r:id="rId17"/>
    <p:sldId id="418" r:id="rId18"/>
    <p:sldId id="424" r:id="rId19"/>
    <p:sldId id="425" r:id="rId20"/>
    <p:sldId id="426" r:id="rId21"/>
    <p:sldId id="429" r:id="rId22"/>
    <p:sldId id="428" r:id="rId23"/>
    <p:sldId id="430" r:id="rId24"/>
    <p:sldId id="431" r:id="rId25"/>
    <p:sldId id="432" r:id="rId26"/>
    <p:sldId id="434" r:id="rId27"/>
    <p:sldId id="436" r:id="rId28"/>
    <p:sldId id="433" r:id="rId29"/>
    <p:sldId id="440" r:id="rId30"/>
    <p:sldId id="437" r:id="rId31"/>
    <p:sldId id="438" r:id="rId32"/>
    <p:sldId id="443" r:id="rId33"/>
    <p:sldId id="447" r:id="rId34"/>
    <p:sldId id="444" r:id="rId35"/>
    <p:sldId id="446" r:id="rId36"/>
    <p:sldId id="445" r:id="rId37"/>
    <p:sldId id="450" r:id="rId38"/>
    <p:sldId id="449" r:id="rId39"/>
    <p:sldId id="448" r:id="rId40"/>
    <p:sldId id="452" r:id="rId41"/>
    <p:sldId id="453" r:id="rId42"/>
    <p:sldId id="451" r:id="rId43"/>
    <p:sldId id="441" r:id="rId44"/>
    <p:sldId id="395" r:id="rId45"/>
    <p:sldId id="397" r:id="rId4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Digital-7 Italic" panose="02000000000000000000" pitchFamily="2" charset="0"/>
      <p:italic r:id="rId54"/>
    </p:embeddedFont>
    <p:embeddedFont>
      <p:font typeface="MV Boli" panose="02000500030200090000" pitchFamily="2" charset="0"/>
      <p:regular r:id="rId55"/>
    </p:embeddedFont>
    <p:embeddedFont>
      <p:font typeface="Titillium Web" panose="00000500000000000000" pitchFamily="2" charset="0"/>
      <p:regular r:id="rId56"/>
      <p:bold r:id="rId57"/>
      <p:italic r:id="rId58"/>
      <p:boldItalic r:id="rId59"/>
    </p:embeddedFont>
    <p:embeddedFont>
      <p:font typeface="Titillium Web SemiBold" panose="00000700000000000000" pitchFamily="2" charset="0"/>
      <p:bold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0000FF"/>
    <a:srgbClr val="494949"/>
    <a:srgbClr val="7C7DCF"/>
    <a:srgbClr val="008000"/>
    <a:srgbClr val="FFFFFF"/>
    <a:srgbClr val="FF9421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3" autoAdjust="0"/>
    <p:restoredTop sz="91825" autoAdjust="0"/>
  </p:normalViewPr>
  <p:slideViewPr>
    <p:cSldViewPr>
      <p:cViewPr varScale="1">
        <p:scale>
          <a:sx n="119" d="100"/>
          <a:sy n="119" d="100"/>
        </p:scale>
        <p:origin x="77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22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3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9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5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0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06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28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29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6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8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73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9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48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09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6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44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37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04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1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3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3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5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7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6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23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730" y="0"/>
            <a:ext cx="6579044" cy="690541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06584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1" r:id="rId7"/>
    <p:sldLayoutId id="2147483762" r:id="rId8"/>
    <p:sldLayoutId id="214748376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Language Features of version 18.0 in Depth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Lightweight notation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}×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r>
              <a:rPr lang="da-DK" sz="2400" dirty="0"/>
              <a:t>	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endParaRPr lang="da-DK" sz="2400" dirty="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At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}@</a:t>
            </a:r>
            <a:r>
              <a:rPr lang="da-DK" sz="2400" dirty="0">
                <a:latin typeface="APL385 Unicode" panose="020B0709000202000203" pitchFamily="49" charset="0"/>
              </a:rPr>
              <a:t>h	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Constant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}⍨</a:t>
            </a:r>
          </a:p>
        </p:txBody>
      </p:sp>
    </p:spTree>
    <p:extLst>
      <p:ext uri="{BB962C8B-B14F-4D97-AF65-F5344CB8AC3E}">
        <p14:creationId xmlns:p14="http://schemas.microsoft.com/office/powerpoint/2010/main" val="261507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Lightweight notation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}×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r>
              <a:rPr lang="da-DK" sz="2400" dirty="0"/>
              <a:t>	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endParaRPr lang="da-DK" sz="2400" dirty="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At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}@</a:t>
            </a:r>
            <a:r>
              <a:rPr lang="da-DK" sz="2400" dirty="0">
                <a:latin typeface="APL385 Unicode" panose="020B0709000202000203" pitchFamily="49" charset="0"/>
              </a:rPr>
              <a:t>h	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Constant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}⍨	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66A97F29-B838-4349-986F-EE58A09B6007}"/>
              </a:ext>
            </a:extLst>
          </p:cNvPr>
          <p:cNvSpPr/>
          <p:nvPr/>
        </p:nvSpPr>
        <p:spPr>
          <a:xfrm>
            <a:off x="2591780" y="1761660"/>
            <a:ext cx="1935215" cy="1935215"/>
          </a:xfrm>
          <a:prstGeom prst="noSmoking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PiP">
            <a:extLst>
              <a:ext uri="{FF2B5EF4-FFF2-40B4-BE49-F238E27FC236}">
                <a16:creationId xmlns:a16="http://schemas.microsoft.com/office/drawing/2014/main" id="{A82C85DB-D1AB-44C8-8F10-3372E5906DEB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32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Lightweight notation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42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⍨¨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'Life' 'Universe' 'Everything'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42 42 42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(?9)⍨¨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1 2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∘.×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1 2 3 4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7 7 7 7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7 7 7 7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'R'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⍨⍤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2 3 4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24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RRR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RRR</a:t>
            </a:r>
          </a:p>
        </p:txBody>
      </p:sp>
      <p:sp>
        <p:nvSpPr>
          <p:cNvPr id="5" name="PiP">
            <a:extLst>
              <a:ext uri="{FF2B5EF4-FFF2-40B4-BE49-F238E27FC236}">
                <a16:creationId xmlns:a16="http://schemas.microsoft.com/office/drawing/2014/main" id="{4969E8BB-69E9-4926-8D2D-76F3D00B0CBD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1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Proper visual order in trains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sz="2400" dirty="0"/>
              <a:t>normal code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)*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da-DK" sz="2400" dirty="0"/>
              <a:t>invalid 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+*</a:t>
            </a:r>
            <a:r>
              <a:rPr lang="da-DK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endParaRPr lang="da-DK" sz="2400" dirty="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da-DK" sz="2400" dirty="0"/>
              <a:t>workaround	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*⍨+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da-DK" sz="2400" dirty="0"/>
              <a:t>workaround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*∘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858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Proper visual order in trains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sz="2400" dirty="0"/>
              <a:t>normal code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)*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sz="2400" dirty="0"/>
              <a:t>invalid 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+*</a:t>
            </a:r>
            <a:r>
              <a:rPr lang="da-DK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endParaRPr lang="da-DK" sz="2400" dirty="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sz="2400" dirty="0"/>
              <a:t>valid 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+*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</p:txBody>
      </p:sp>
    </p:spTree>
    <p:extLst>
      <p:ext uri="{BB962C8B-B14F-4D97-AF65-F5344CB8AC3E}">
        <p14:creationId xmlns:p14="http://schemas.microsoft.com/office/powerpoint/2010/main" val="46822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Proper visual order in trains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da-DK" sz="2400" dirty="0"/>
              <a:t>normal code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)*÷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da-DK" sz="2400" dirty="0"/>
              <a:t>invalid 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+*∘÷</a:t>
            </a:r>
            <a:r>
              <a:rPr lang="da-DK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endParaRPr lang="da-DK" sz="2400" dirty="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da-DK" sz="2400" dirty="0"/>
              <a:t>workaround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(÷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)*⍨+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da-DK" sz="2400" dirty="0"/>
              <a:t>workaround	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*∘÷⍨+</a:t>
            </a:r>
          </a:p>
        </p:txBody>
      </p:sp>
    </p:spTree>
    <p:extLst>
      <p:ext uri="{BB962C8B-B14F-4D97-AF65-F5344CB8AC3E}">
        <p14:creationId xmlns:p14="http://schemas.microsoft.com/office/powerpoint/2010/main" val="21697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Proper visual order in trains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da-DK" sz="2400" dirty="0"/>
              <a:t>normal code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)*÷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da-DK" sz="2400" dirty="0"/>
              <a:t>invalid 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+*∘÷</a:t>
            </a:r>
            <a:r>
              <a:rPr lang="da-DK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br>
              <a:rPr lang="da-DK" sz="2400" dirty="0"/>
            </a:br>
            <a:r>
              <a:rPr lang="da-DK" sz="2400" dirty="0"/>
              <a:t>valid 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+*∘÷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da-DK" sz="2400" dirty="0"/>
              <a:t>valid train</a:t>
            </a:r>
            <a:r>
              <a:rPr lang="da-DK" sz="2400" dirty="0">
                <a:latin typeface="APL385 Unicode" panose="020B0709000202000203" pitchFamily="49" charset="0"/>
              </a:rPr>
              <a:t>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+*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1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endParaRPr lang="da-DK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5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Avoid ugly work-arounds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mask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1 0 0 0 1 0 0</a:t>
            </a:r>
            <a:r>
              <a:rPr lang="da-DK" sz="2400" dirty="0">
                <a:latin typeface="APL385 Unicode" panose="020B0709000202000203" pitchFamily="49" charset="0"/>
              </a:rPr>
              <a:t>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da-DK" sz="2400" dirty="0">
                <a:latin typeface="APL385 Unicode" panose="020B0709000202000203" pitchFamily="49" charset="0"/>
              </a:rPr>
              <a:t> data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'AbcdEfg'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'⎕'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@{</a:t>
            </a:r>
            <a:r>
              <a:rPr lang="da-DK" sz="2400" dirty="0">
                <a:latin typeface="APL385 Unicode" panose="020B0709000202000203" pitchFamily="49" charset="0"/>
              </a:rPr>
              <a:t>mask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da-DK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⎕bcd⎕fg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mask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da-DK" sz="2400" dirty="0">
                <a:latin typeface="APL385 Unicode" panose="020B0709000202000203" pitchFamily="49" charset="0"/>
              </a:rPr>
              <a:t>data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)←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'⎕'</a:t>
            </a:r>
            <a:r>
              <a:rPr lang="da-DK" sz="2400" dirty="0">
                <a:latin typeface="APL385 Unicode" panose="020B0709000202000203" pitchFamily="49" charset="0"/>
              </a:rPr>
              <a:t>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da-DK" sz="24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⎕bcd⎕fg</a:t>
            </a: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F2F03408-93F9-4695-B10A-58D50C549046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3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Avoid ugly work-arounds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mask←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1 0 0 0 1 0 0</a:t>
            </a:r>
            <a:r>
              <a:rPr lang="da-DK" sz="2400" dirty="0">
                <a:latin typeface="APL385 Unicode" panose="020B0709000202000203" pitchFamily="49" charset="0"/>
              </a:rPr>
              <a:t> ⋄ data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'AbcdEfg'</a:t>
            </a:r>
            <a:endParaRPr lang="da-DK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'⎕'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@{</a:t>
            </a:r>
            <a:r>
              <a:rPr lang="da-DK" sz="2400" dirty="0">
                <a:latin typeface="APL385 Unicode" panose="020B0709000202000203" pitchFamily="49" charset="0"/>
              </a:rPr>
              <a:t>mask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da-DK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⎕bcd⎕fg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latin typeface="APL385 Unicode" panose="020B0709000202000203" pitchFamily="49" charset="0"/>
              </a:rPr>
              <a:t>      </a:t>
            </a:r>
            <a:r>
              <a:rPr lang="es-ES" sz="2400" dirty="0" err="1">
                <a:latin typeface="APL385 Unicode" panose="020B0709000202000203" pitchFamily="49" charset="0"/>
              </a:rPr>
              <a:t>mask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'⎕'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@{</a:t>
            </a:r>
            <a:r>
              <a:rPr lang="es-ES" sz="2400" dirty="0">
                <a:latin typeface="APL385 Unicode" panose="020B0709000202000203" pitchFamily="49" charset="0"/>
              </a:rPr>
              <a:t>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s-ES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s-ES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latin typeface="APL385 Unicode" panose="020B0709000202000203" pitchFamily="49" charset="0"/>
              </a:rPr>
              <a:t>VALUE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latin typeface="APL385 Unicode" panose="020B0709000202000203" pitchFamily="49" charset="0"/>
              </a:rPr>
              <a:t>      </a:t>
            </a:r>
            <a:r>
              <a:rPr lang="es-ES" sz="2400" dirty="0" err="1">
                <a:latin typeface="APL385 Unicode" panose="020B0709000202000203" pitchFamily="49" charset="0"/>
              </a:rPr>
              <a:t>mask</a:t>
            </a:r>
            <a:r>
              <a:rPr lang="es-ES" sz="2400" dirty="0">
                <a:latin typeface="APL385 Unicode" panose="020B0709000202000203" pitchFamily="49" charset="0"/>
              </a:rPr>
              <a:t>{'⎕'@{⍺}⍵}data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latin typeface="APL385 Unicode" panose="020B0709000202000203" pitchFamily="49" charset="0"/>
              </a:rPr>
              <a:t>               ∧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69F530-56F2-4FE1-90B3-D4633A7599F9}"/>
              </a:ext>
            </a:extLst>
          </p:cNvPr>
          <p:cNvGrpSpPr/>
          <p:nvPr/>
        </p:nvGrpSpPr>
        <p:grpSpPr>
          <a:xfrm>
            <a:off x="2366755" y="3066805"/>
            <a:ext cx="1080120" cy="1125125"/>
            <a:chOff x="2366755" y="3426845"/>
            <a:chExt cx="1080120" cy="1125125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7E3D2FEC-7A49-4E0D-A0B1-73F229D70C7B}"/>
                </a:ext>
              </a:extLst>
            </p:cNvPr>
            <p:cNvSpPr/>
            <p:nvPr/>
          </p:nvSpPr>
          <p:spPr>
            <a:xfrm>
              <a:off x="2366755" y="3561860"/>
              <a:ext cx="1080120" cy="990110"/>
            </a:xfrm>
            <a:prstGeom prst="arc">
              <a:avLst>
                <a:gd name="adj1" fmla="val 11962040"/>
                <a:gd name="adj2" fmla="val 20321907"/>
              </a:avLst>
            </a:prstGeom>
            <a:noFill/>
            <a:ln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E8FE36-423A-4A2A-90D4-8E756738F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6805" y="3426845"/>
              <a:ext cx="135015" cy="270033"/>
            </a:xfrm>
            <a:prstGeom prst="line">
              <a:avLst/>
            </a:prstGeom>
            <a:noFill/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3968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Avoid ugly work-arounds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mask←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1 0 0 0 1 0 0</a:t>
            </a:r>
            <a:r>
              <a:rPr lang="da-DK" sz="2400" dirty="0">
                <a:latin typeface="APL385 Unicode" panose="020B0709000202000203" pitchFamily="49" charset="0"/>
              </a:rPr>
              <a:t> ⋄ data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'AbcdEfg'</a:t>
            </a:r>
            <a:endParaRPr lang="da-DK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'⎕'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@{</a:t>
            </a:r>
            <a:r>
              <a:rPr lang="da-DK" sz="2400" dirty="0">
                <a:latin typeface="APL385 Unicode" panose="020B0709000202000203" pitchFamily="49" charset="0"/>
              </a:rPr>
              <a:t>mask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da-DK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⎕bcd⎕fg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latin typeface="APL385 Unicode" panose="020B0709000202000203" pitchFamily="49" charset="0"/>
              </a:rPr>
              <a:t>      </a:t>
            </a:r>
            <a:r>
              <a:rPr lang="es-ES" sz="2400" dirty="0" err="1">
                <a:latin typeface="APL385 Unicode" panose="020B0709000202000203" pitchFamily="49" charset="0"/>
              </a:rPr>
              <a:t>mask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'⎕'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@(</a:t>
            </a:r>
            <a:r>
              <a:rPr lang="es-ES" sz="2400" dirty="0">
                <a:latin typeface="APL385 Unicode" panose="020B0709000202000203" pitchFamily="49" charset="0"/>
              </a:rPr>
              <a:t>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⍨)</a:t>
            </a:r>
            <a:r>
              <a:rPr lang="es-ES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s-ES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>
                <a:latin typeface="APL385 Unicode" panose="020B0709000202000203" pitchFamily="49" charset="0"/>
              </a:rPr>
              <a:t>⎕bcd⎕fg</a:t>
            </a:r>
          </a:p>
        </p:txBody>
      </p:sp>
    </p:spTree>
    <p:extLst>
      <p:ext uri="{BB962C8B-B14F-4D97-AF65-F5344CB8AC3E}">
        <p14:creationId xmlns:p14="http://schemas.microsoft.com/office/powerpoint/2010/main" val="240487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42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18F59-5108-4979-ACEA-A7F3B963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Enough, give it to me already!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6561F-6039-4DE6-BF10-35D31A25D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PL385 Unicode" panose="020B0709000202000203" pitchFamily="49" charset="0"/>
              </a:rPr>
              <a:t>Constant 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 {</a:t>
            </a:r>
            <a:r>
              <a:rPr lang="en-GB" sz="3600" dirty="0">
                <a:latin typeface="APL385 Unicode" panose="020B0709000202000203" pitchFamily="49" charset="0"/>
              </a:rPr>
              <a:t>⍺⍺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84D5C-E39E-4D7A-B185-8865A11B77D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Date &amp; time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4CCC4F-F8E7-4CBD-8AE6-4AB99FE3A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C83DE3-0362-4214-B456-4E4B2CB2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Date-time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dirty="0"/>
              <a:t>Timestamp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dirty="0"/>
              <a:t>Time number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dirty="0"/>
              <a:t>Military time zone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35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4CCC4F-F8E7-4CBD-8AE6-4AB99FE3A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C83DE3-0362-4214-B456-4E4B2CB2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Timestamp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114800" algn="ctr"/>
                <a:tab pos="8229600" algn="r"/>
              </a:tabLst>
            </a:pPr>
            <a:r>
              <a:rPr lang="en-US" sz="2400" baseline="10000" dirty="0"/>
              <a:t>year month day… </a:t>
            </a:r>
            <a:r>
              <a:rPr lang="en-US" sz="2400" baseline="10000" dirty="0" err="1"/>
              <a:t>ms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2020 6 11 16 0 0 0	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aseline="10000" dirty="0"/>
              <a:t>year week weekday… µs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2020 24 4 16 0 0 0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1951C8-DBC0-4646-BD26-4BAF1D23E648}"/>
              </a:ext>
            </a:extLst>
          </p:cNvPr>
          <p:cNvGrpSpPr/>
          <p:nvPr/>
        </p:nvGrpSpPr>
        <p:grpSpPr>
          <a:xfrm>
            <a:off x="6597225" y="2387084"/>
            <a:ext cx="1025278" cy="369332"/>
            <a:chOff x="2591780" y="2801855"/>
            <a:chExt cx="1025278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0687EF3-E4C9-44F4-9D7E-A5F8C8DCC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2023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1B2BE1-2B2B-4813-B87D-B5C0A409FA8E}"/>
                </a:ext>
              </a:extLst>
            </p:cNvPr>
            <p:cNvSpPr txBox="1"/>
            <p:nvPr/>
          </p:nvSpPr>
          <p:spPr>
            <a:xfrm>
              <a:off x="2906815" y="2801855"/>
              <a:ext cx="39520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Titillium Web SemiBold" panose="00000700000000000000" pitchFamily="2" charset="0"/>
                </a:rPr>
                <a:t>BST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BEC262-AE31-4D52-B62F-5FBD4C706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1780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659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4CCC4F-F8E7-4CBD-8AE6-4AB99FE3A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C83DE3-0362-4214-B456-4E4B2CB2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Time number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aseline="10000" dirty="0"/>
              <a:t>days since 1899-12-31 00:00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43992.70833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baseline="10000" dirty="0"/>
              <a:t>seconds since 1970-01-01 00:00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	1591894800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F23D24-ED92-4863-9BFD-743270F1C590}"/>
              </a:ext>
            </a:extLst>
          </p:cNvPr>
          <p:cNvGrpSpPr/>
          <p:nvPr/>
        </p:nvGrpSpPr>
        <p:grpSpPr>
          <a:xfrm>
            <a:off x="6597225" y="2387084"/>
            <a:ext cx="710243" cy="369332"/>
            <a:chOff x="2591780" y="2801855"/>
            <a:chExt cx="710243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0CB15E-F1C2-493D-9C37-CAD80A7919DF}"/>
                </a:ext>
              </a:extLst>
            </p:cNvPr>
            <p:cNvSpPr txBox="1"/>
            <p:nvPr/>
          </p:nvSpPr>
          <p:spPr>
            <a:xfrm>
              <a:off x="2906815" y="2801855"/>
              <a:ext cx="39520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Titillium Web SemiBold" panose="00000700000000000000" pitchFamily="2" charset="0"/>
                </a:rPr>
                <a:t>BST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A27B27F-A5EF-4510-9850-1BB3FF12D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1780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91947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41AA-6529-43C0-810B-A045D9ABD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6526"/>
            <a:ext cx="6005010" cy="4500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'Y'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UTC-12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1600" dirty="0"/>
              <a:t> </a:t>
            </a:r>
            <a:r>
              <a:rPr lang="en-US" sz="2400" dirty="0"/>
              <a:t>⋮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'P'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UTC-3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'O'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UTC-2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'N'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UTC-1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'Z'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'A'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UTC+1	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'J'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local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'B'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UTC+2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UTC+3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2400" dirty="0"/>
              <a:t>⋮</a:t>
            </a:r>
          </a:p>
          <a:p>
            <a:pPr marL="0" indent="0">
              <a:spcBef>
                <a:spcPts val="0"/>
              </a:spcBef>
              <a:buNone/>
              <a:tabLst>
                <a:tab pos="4114800" algn="ctr"/>
              </a:tabLst>
            </a:pP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'M'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/>
              <a:t>UTC+12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5E2954-C380-4BC0-94F0-931F58C18807}"/>
              </a:ext>
            </a:extLst>
          </p:cNvPr>
          <p:cNvGrpSpPr/>
          <p:nvPr/>
        </p:nvGrpSpPr>
        <p:grpSpPr>
          <a:xfrm>
            <a:off x="2591780" y="2801855"/>
            <a:ext cx="1025278" cy="369332"/>
            <a:chOff x="2591780" y="2801855"/>
            <a:chExt cx="1025278" cy="36933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A90D82-82A3-4703-B399-AFF0434FA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2023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D2D7F4-3F2A-468E-B2A3-ADCB9F006473}"/>
                </a:ext>
              </a:extLst>
            </p:cNvPr>
            <p:cNvSpPr txBox="1"/>
            <p:nvPr/>
          </p:nvSpPr>
          <p:spPr>
            <a:xfrm>
              <a:off x="2906815" y="2801855"/>
              <a:ext cx="39520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Titillium Web SemiBold" panose="00000700000000000000" pitchFamily="2" charset="0"/>
                </a:rPr>
                <a:t>BST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E47F12-A663-491B-810D-1AC5B4C5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1780" y="2972149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" name="MapR" descr="A close up of a map&#10;&#10;Description automatically generated">
            <a:extLst>
              <a:ext uri="{FF2B5EF4-FFF2-40B4-BE49-F238E27FC236}">
                <a16:creationId xmlns:a16="http://schemas.microsoft.com/office/drawing/2014/main" id="{E05878B6-9A1A-44D8-BA70-5E6BD5B8B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" t="4888" r="280" b="6850"/>
          <a:stretch/>
        </p:blipFill>
        <p:spPr>
          <a:xfrm>
            <a:off x="478420" y="468630"/>
            <a:ext cx="8783619" cy="4206240"/>
          </a:xfrm>
          <a:prstGeom prst="rect">
            <a:avLst/>
          </a:prstGeom>
        </p:spPr>
      </p:pic>
      <p:pic>
        <p:nvPicPr>
          <p:cNvPr id="11" name="MapL" descr="A close up of a map&#10;&#10;Description automatically generated">
            <a:extLst>
              <a:ext uri="{FF2B5EF4-FFF2-40B4-BE49-F238E27FC236}">
                <a16:creationId xmlns:a16="http://schemas.microsoft.com/office/drawing/2014/main" id="{F6B8EF0D-1E8E-40FC-A747-83FBD8BE7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" t="4888" r="280" b="6850"/>
          <a:stretch/>
        </p:blipFill>
        <p:spPr>
          <a:xfrm>
            <a:off x="-8305199" y="468630"/>
            <a:ext cx="8783619" cy="4206240"/>
          </a:xfrm>
          <a:prstGeom prst="rect">
            <a:avLst/>
          </a:prstGeom>
        </p:spPr>
      </p:pic>
      <p:sp>
        <p:nvSpPr>
          <p:cNvPr id="12" name="ABC">
            <a:extLst>
              <a:ext uri="{FF2B5EF4-FFF2-40B4-BE49-F238E27FC236}">
                <a16:creationId xmlns:a16="http://schemas.microsoft.com/office/drawing/2014/main" id="{063E252F-7F27-4752-B55A-9E79695AEFEE}"/>
              </a:ext>
            </a:extLst>
          </p:cNvPr>
          <p:cNvSpPr txBox="1"/>
          <p:nvPr/>
        </p:nvSpPr>
        <p:spPr>
          <a:xfrm>
            <a:off x="-558570" y="2248585"/>
            <a:ext cx="10351150" cy="14371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3600" kern="0" spc="720" dirty="0">
                <a:latin typeface="APL385 Unicode" panose="020B0709000202000203" pitchFamily="49" charset="0"/>
              </a:rPr>
              <a:t>YXWVUTSRQPONZABCDEFGHIKLM</a:t>
            </a:r>
          </a:p>
          <a:p>
            <a:pPr algn="ctr">
              <a:lnSpc>
                <a:spcPct val="70000"/>
              </a:lnSpc>
            </a:pPr>
            <a:r>
              <a:rPr lang="en-GB" sz="3600" kern="0" spc="720" dirty="0">
                <a:latin typeface="APL385 Unicode" panose="020B0709000202000203" pitchFamily="49" charset="0"/>
              </a:rPr>
              <a:t>  ↑</a:t>
            </a:r>
          </a:p>
          <a:p>
            <a:pPr algn="ctr">
              <a:lnSpc>
                <a:spcPct val="70000"/>
              </a:lnSpc>
            </a:pPr>
            <a:r>
              <a:rPr lang="en-GB" sz="3600" kern="0" spc="720" dirty="0">
                <a:latin typeface="APL385 Unicode" panose="020B0709000202000203" pitchFamily="49" charset="0"/>
              </a:rPr>
              <a:t>  J</a:t>
            </a:r>
            <a:endParaRPr lang="en-GB" sz="4000" kern="0" spc="720" dirty="0">
              <a:latin typeface="APL385 Unicode" panose="020B0709000202000203" pitchFamily="49" charset="0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1404DB8-C127-41F9-8090-E3FE9B78314B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4114800" algn="ctr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	Military time zone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Time numbers	Timestamps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93453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5800" algn="l"/>
              </a:tabLst>
            </a:pPr>
            <a:r>
              <a:rPr lang="en-US" sz="2000" b="1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dirty="0"/>
              <a:t>	</a:t>
            </a:r>
            <a:r>
              <a:rPr lang="en-US" sz="2000" b="1" dirty="0">
                <a:latin typeface="Titillium Web" panose="00000500000000000000" pitchFamily="2" charset="0"/>
              </a:rPr>
              <a:t>Dyalog day number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US" sz="2000" dirty="0"/>
              <a:t>	Dyalog component file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US" sz="2000" dirty="0"/>
              <a:t>	J nanoseconds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r>
              <a:rPr lang="en-US" sz="2000" dirty="0"/>
              <a:t>	Shakti K milliseconds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12</a:t>
            </a:r>
            <a:r>
              <a:rPr lang="en-US" sz="2000" dirty="0"/>
              <a:t>	JavaScript/D/Q </a:t>
            </a:r>
            <a:r>
              <a:rPr lang="en-US" sz="2000" dirty="0" err="1"/>
              <a:t>ms</a:t>
            </a:r>
            <a:endParaRPr lang="en-US" sz="2000" dirty="0"/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13</a:t>
            </a:r>
            <a:r>
              <a:rPr lang="en-US" sz="2000" dirty="0"/>
              <a:t>	R </a:t>
            </a:r>
            <a:r>
              <a:rPr lang="en-US" sz="2000" dirty="0" err="1"/>
              <a:t>chron</a:t>
            </a:r>
            <a:r>
              <a:rPr lang="en-US" sz="2000" dirty="0"/>
              <a:t> format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20</a:t>
            </a:r>
            <a:r>
              <a:rPr lang="en-US" sz="2000" dirty="0"/>
              <a:t>	Unix time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30</a:t>
            </a:r>
            <a:r>
              <a:rPr lang="en-US" sz="2000" dirty="0"/>
              <a:t>	MS-DOS date/time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31</a:t>
            </a:r>
            <a:r>
              <a:rPr lang="en-US" sz="2000" dirty="0"/>
              <a:t>	MS-Win32 FILETIME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sz="2000" dirty="0"/>
              <a:t>et cetera ad </a:t>
            </a:r>
            <a:r>
              <a:rPr lang="en-US" sz="2000" dirty="0" err="1"/>
              <a:t>abundantiam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5800" algn="l"/>
              </a:tabLst>
            </a:pPr>
            <a:r>
              <a:rPr lang="en-US" sz="2000" b="1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b="1" dirty="0">
                <a:latin typeface="APL385 Unicode" panose="020B0709000202000203" pitchFamily="49" charset="0"/>
              </a:rPr>
              <a:t>	</a:t>
            </a:r>
            <a:r>
              <a:rPr lang="en-US" sz="20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US" sz="2000" b="1" dirty="0">
                <a:latin typeface="Titillium Web" panose="00000500000000000000" pitchFamily="2" charset="0"/>
              </a:rPr>
              <a:t>-style: year month… </a:t>
            </a:r>
            <a:r>
              <a:rPr lang="en-US" sz="2000" b="1" dirty="0" err="1">
                <a:latin typeface="Titillium Web" panose="00000500000000000000" pitchFamily="2" charset="0"/>
              </a:rPr>
              <a:t>ms</a:t>
            </a:r>
            <a:endParaRPr lang="en-US" sz="2000" b="1" dirty="0">
              <a:latin typeface="Titillium Web" panose="00000500000000000000" pitchFamily="2" charset="0"/>
            </a:endParaRP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dirty="0"/>
              <a:t>	Like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US" sz="2000" dirty="0"/>
              <a:t> but µs replacing </a:t>
            </a:r>
            <a:r>
              <a:rPr lang="en-US" sz="2000" dirty="0" err="1"/>
              <a:t>ms</a:t>
            </a:r>
            <a:endParaRPr lang="en-US" sz="2000" dirty="0"/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¯3</a:t>
            </a:r>
            <a:r>
              <a:rPr lang="en-US" sz="2000" dirty="0"/>
              <a:t>	Like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US" sz="2000" dirty="0"/>
              <a:t> but ns replacing </a:t>
            </a:r>
            <a:r>
              <a:rPr lang="en-US" sz="2000" dirty="0" err="1"/>
              <a:t>ms</a:t>
            </a:r>
            <a:endParaRPr lang="en-US" sz="2000" dirty="0"/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¯10</a:t>
            </a:r>
            <a:r>
              <a:rPr lang="en-US" sz="2000" dirty="0"/>
              <a:t>	ISO year day hour min sec µs</a:t>
            </a:r>
          </a:p>
          <a:p>
            <a:pPr marL="0" indent="0">
              <a:buNone/>
              <a:tabLst>
                <a:tab pos="685800" algn="l"/>
              </a:tabLst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¯11</a:t>
            </a:r>
            <a:r>
              <a:rPr lang="en-US" sz="2000" dirty="0"/>
              <a:t>	ISO year week weekday… µs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sz="2000" dirty="0"/>
              <a:t>etc.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2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Conversion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 err="1">
                <a:latin typeface="APL385 Unicode" panose="020B0709000202000203" pitchFamily="49" charset="0"/>
              </a:rPr>
              <a:t>outCode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GB" dirty="0" err="1">
                <a:latin typeface="APL385 Unicode" panose="020B0709000202000203" pitchFamily="49" charset="0"/>
              </a:rPr>
              <a:t>inCode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outCode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Validation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GB" dirty="0" err="1">
                <a:latin typeface="APL385 Unicode" panose="020B0709000202000203" pitchFamily="49" charset="0"/>
              </a:rPr>
              <a:t>inCode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45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syntax: one-element left argument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Conversion: </a:t>
            </a:r>
            <a:r>
              <a:rPr lang="en-GB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-style timestamp to Unix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20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2020 06 11  16 00 00 000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1591891200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Validation: Leap year check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 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1900 02 29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9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syntax: one-element left argument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Conversion: Current</a:t>
            </a:r>
            <a:r>
              <a:rPr lang="en-GB" b="1" dirty="0">
                <a:latin typeface="Titillium Web" panose="00000500000000000000" pitchFamily="2" charset="0"/>
              </a:rPr>
              <a:t> </a:t>
            </a:r>
            <a:r>
              <a:rPr lang="en-GB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GB" b="1" dirty="0">
                <a:latin typeface="Titillium Web" panose="00000500000000000000" pitchFamily="2" charset="0"/>
              </a:rPr>
              <a:t>-style</a:t>
            </a: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 UTC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¯1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'Z'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2020 6 11 16 0 0 0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Titillium Web" panose="00000500000000000000" pitchFamily="2" charset="0"/>
                <a:ea typeface="+mj-ea"/>
                <a:cs typeface="+mj-cs"/>
              </a:rPr>
              <a:t>What time zone am I in?</a:t>
            </a:r>
            <a:endParaRPr lang="en-GB" b="1" dirty="0">
              <a:latin typeface="Titillium Web" panose="00000500000000000000" pitchFamily="2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latin typeface="APL385 Unicode" panose="020B0709000202000203" pitchFamily="49" charset="0"/>
              </a:rPr>
              <a:t>      </a:t>
            </a:r>
            <a:r>
              <a:rPr lang="nl-NL" dirty="0">
                <a:solidFill>
                  <a:srgbClr val="494949"/>
                </a:solidFill>
                <a:latin typeface="APL385 Unicode" panose="020B0709000202000203" pitchFamily="49" charset="0"/>
              </a:rPr>
              <a:t>3600</a:t>
            </a:r>
            <a:r>
              <a:rPr lang="nl-NL" dirty="0">
                <a:solidFill>
                  <a:srgbClr val="0000FF"/>
                </a:solidFill>
                <a:latin typeface="APL385 Unicode" panose="020B0709000202000203" pitchFamily="49" charset="0"/>
              </a:rPr>
              <a:t>÷⍨-/</a:t>
            </a:r>
            <a:r>
              <a:rPr lang="nl-NL" dirty="0">
                <a:solidFill>
                  <a:srgbClr val="494949"/>
                </a:solidFill>
                <a:latin typeface="APL385 Unicode" panose="020B0709000202000203" pitchFamily="49" charset="0"/>
              </a:rPr>
              <a:t>20</a:t>
            </a:r>
            <a:r>
              <a:rPr lang="nl-NL" dirty="0">
                <a:latin typeface="APL385 Unicode" panose="020B0709000202000203" pitchFamily="49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nl-NL" dirty="0">
                <a:latin typeface="APL385 Unicode" panose="020B0709000202000203" pitchFamily="49" charset="0"/>
              </a:rPr>
              <a:t> </a:t>
            </a:r>
            <a:r>
              <a:rPr lang="nl-NL" dirty="0">
                <a:solidFill>
                  <a:srgbClr val="494949"/>
                </a:solidFill>
                <a:latin typeface="APL385 Unicode" panose="020B0709000202000203" pitchFamily="49" charset="0"/>
              </a:rPr>
              <a:t>'JZ'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3B181A-DD9B-46BB-8EFA-9A38F22AAB78}"/>
              </a:ext>
            </a:extLst>
          </p:cNvPr>
          <p:cNvGrpSpPr/>
          <p:nvPr/>
        </p:nvGrpSpPr>
        <p:grpSpPr>
          <a:xfrm>
            <a:off x="926595" y="4101920"/>
            <a:ext cx="1485165" cy="369332"/>
            <a:chOff x="926595" y="4142279"/>
            <a:chExt cx="1485165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AC01DC-83C4-4B1F-8A57-C1F96F6BF6D0}"/>
                </a:ext>
              </a:extLst>
            </p:cNvPr>
            <p:cNvSpPr txBox="1"/>
            <p:nvPr/>
          </p:nvSpPr>
          <p:spPr>
            <a:xfrm>
              <a:off x="1241629" y="4142279"/>
              <a:ext cx="117013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58220"/>
                  </a:solidFill>
                  <a:latin typeface="Titillium Web SemiBold" panose="00000700000000000000" pitchFamily="2" charset="0"/>
                </a:rPr>
                <a:t>BST=UTC+1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A0132D8-9F8E-4899-BF78-133848CFBA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595" y="4312573"/>
              <a:ext cx="315035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rgbClr val="F58220"/>
              </a:solidFill>
              <a:headEnd type="none" w="med" len="med"/>
              <a:tailEnd type="triangl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797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6E41FB-DE17-4997-9DFD-7BA6C58B8C08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dyalog.tv/webinar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04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/>
              <a:t> syntax: two-element left argument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Conversion: Unix time to </a:t>
            </a:r>
            <a:r>
              <a:rPr lang="en-GB" b="1" dirty="0">
                <a:latin typeface="Titillium Web" panose="00000500000000000000" pitchFamily="2" charset="0"/>
              </a:rPr>
              <a:t> </a:t>
            </a:r>
            <a:r>
              <a:rPr lang="en-GB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⎕TS</a:t>
            </a:r>
            <a:r>
              <a:rPr lang="en-GB" b="1" dirty="0">
                <a:latin typeface="Titillium Web" panose="00000500000000000000" pitchFamily="2" charset="0"/>
              </a:rPr>
              <a:t>-style timestamp</a:t>
            </a:r>
            <a:endParaRPr lang="en-GB" b="1" dirty="0">
              <a:latin typeface="Titillium Web" panose="00000500000000000000" pitchFamily="2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20 ¯1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1591891200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2020 6 11 16 0 0 0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Validation: Leap year check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60 0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19000229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E8E47-6468-4AB5-B2AA-9B05D17A7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254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</a:t>
            </a:r>
          </a:p>
        </p:txBody>
      </p:sp>
      <p:sp>
        <p:nvSpPr>
          <p:cNvPr id="6" name="Content Black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 </a:t>
            </a:r>
            <a:r>
              <a:rPr lang="en-GB" dirty="0" err="1">
                <a:latin typeface="APL385 Unicode" panose="020B0709000202000203" pitchFamily="49" charset="0"/>
              </a:rPr>
              <a:t>dyalogDateNumbers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 </a:t>
            </a:r>
            <a:r>
              <a:rPr lang="en-GB" dirty="0">
                <a:latin typeface="APL385 Unicode" panose="020B0709000202000203" pitchFamily="49" charset="0"/>
              </a:rPr>
              <a:t>code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⎕DT </a:t>
            </a:r>
            <a:r>
              <a:rPr lang="en-GB" dirty="0" err="1">
                <a:latin typeface="APL385 Unicode" panose="020B0709000202000203" pitchFamily="49" charset="0"/>
              </a:rPr>
              <a:t>dateTimes</a:t>
            </a:r>
            <a:endParaRPr lang="en-GB" dirty="0">
              <a:latin typeface="APL385 Unicode" panose="020B0709000202000203" pitchFamily="49" charset="0"/>
            </a:endParaRPr>
          </a:p>
        </p:txBody>
      </p:sp>
      <p:grpSp>
        <p:nvGrpSpPr>
          <p:cNvPr id="35" name=": RED">
            <a:extLst>
              <a:ext uri="{FF2B5EF4-FFF2-40B4-BE49-F238E27FC236}">
                <a16:creationId xmlns:a16="http://schemas.microsoft.com/office/drawing/2014/main" id="{1EF5E4F2-1C97-48A0-A6CD-8CA206E4D6D4}"/>
              </a:ext>
            </a:extLst>
          </p:cNvPr>
          <p:cNvGrpSpPr/>
          <p:nvPr/>
        </p:nvGrpSpPr>
        <p:grpSpPr>
          <a:xfrm>
            <a:off x="2096725" y="3420437"/>
            <a:ext cx="1828800" cy="914400"/>
            <a:chOff x="1311553" y="3696875"/>
            <a:chExt cx="1828800" cy="914400"/>
          </a:xfrm>
          <a:effectLst>
            <a:outerShdw blurRad="254000" dist="355600" dir="5400000" sx="90000" sy="-19000" rotWithShape="0">
              <a:prstClr val="black">
                <a:alpha val="25000"/>
              </a:prstClr>
            </a:outerShdw>
          </a:effectLst>
          <a:scene3d>
            <a:camera prst="perspectiveFront" fov="7200000">
              <a:rot lat="1800000" lon="0" rev="0"/>
            </a:camera>
            <a:lightRig rig="threePt" dir="t"/>
          </a:scene3d>
        </p:grpSpPr>
        <p:sp>
          <p:nvSpPr>
            <p:cNvPr id="36" name="clock">
              <a:extLst>
                <a:ext uri="{FF2B5EF4-FFF2-40B4-BE49-F238E27FC236}">
                  <a16:creationId xmlns:a16="http://schemas.microsoft.com/office/drawing/2014/main" id="{9DBADE21-E998-40CE-962C-A7198161B4C9}"/>
                </a:ext>
              </a:extLst>
            </p:cNvPr>
            <p:cNvSpPr txBox="1"/>
            <p:nvPr/>
          </p:nvSpPr>
          <p:spPr>
            <a:xfrm>
              <a:off x="1311553" y="3696875"/>
              <a:ext cx="1828800" cy="914400"/>
            </a:xfrm>
            <a:prstGeom prst="roundRect">
              <a:avLst/>
            </a:prstGeom>
            <a:solidFill>
              <a:schemeClr val="bg1"/>
            </a:solidFill>
            <a:sp3d extrusionH="1016000" prstMaterial="plastic">
              <a:bevelT w="146050" prst="hardEdge"/>
              <a:bevelB/>
            </a:sp3d>
          </p:spPr>
          <p:txBody>
            <a:bodyPr wrap="square" tIns="0" bIns="91440" rtlCol="0" anchor="t" anchorCtr="0">
              <a:spAutoFit/>
            </a:bodyPr>
            <a:lstStyle/>
            <a:p>
              <a:pPr algn="ctr"/>
              <a:endParaRPr lang="en-GB" sz="3600" dirty="0">
                <a:solidFill>
                  <a:srgbClr val="FF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Digital-7 Italic" panose="02000000000000000000" pitchFamily="2" charset="0"/>
              </a:endParaRPr>
            </a:p>
          </p:txBody>
        </p:sp>
        <p:sp>
          <p:nvSpPr>
            <p:cNvPr id="37" name="1200">
              <a:extLst>
                <a:ext uri="{FF2B5EF4-FFF2-40B4-BE49-F238E27FC236}">
                  <a16:creationId xmlns:a16="http://schemas.microsoft.com/office/drawing/2014/main" id="{4A42D5FF-D98F-42BC-8002-94F867BB9971}"/>
                </a:ext>
              </a:extLst>
            </p:cNvPr>
            <p:cNvSpPr txBox="1"/>
            <p:nvPr/>
          </p:nvSpPr>
          <p:spPr>
            <a:xfrm>
              <a:off x="1631593" y="3834035"/>
              <a:ext cx="1188720" cy="61293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p3d prstMaterial="metal">
              <a:bevelT w="12700" h="19050"/>
            </a:sp3d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Digital-7 Italic" panose="02000000000000000000" pitchFamily="2" charset="0"/>
                </a:rPr>
                <a:t>12:00</a:t>
              </a:r>
              <a:r>
                <a:rPr lang="en-GB" sz="8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PL385 Unicode" panose="020B0709000202000203" pitchFamily="49" charset="0"/>
                </a:rPr>
                <a:t>⌶</a:t>
              </a:r>
            </a:p>
          </p:txBody>
        </p:sp>
        <p:grpSp>
          <p:nvGrpSpPr>
            <p:cNvPr id="38" name="DYALOG">
              <a:extLst>
                <a:ext uri="{FF2B5EF4-FFF2-40B4-BE49-F238E27FC236}">
                  <a16:creationId xmlns:a16="http://schemas.microsoft.com/office/drawing/2014/main" id="{12E9BFFA-115B-4E2E-BC80-A9576A706043}"/>
                </a:ext>
              </a:extLst>
            </p:cNvPr>
            <p:cNvGrpSpPr/>
            <p:nvPr/>
          </p:nvGrpSpPr>
          <p:grpSpPr>
            <a:xfrm>
              <a:off x="2029149" y="3880137"/>
              <a:ext cx="393609" cy="64003"/>
              <a:chOff x="1846335" y="3880137"/>
              <a:chExt cx="393609" cy="6400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8DA09C1-4C89-4C42-8A66-4CA6195D23A5}"/>
                  </a:ext>
                </a:extLst>
              </p:cNvPr>
              <p:cNvSpPr/>
              <p:nvPr/>
            </p:nvSpPr>
            <p:spPr>
              <a:xfrm flipV="1">
                <a:off x="1909680" y="3880225"/>
                <a:ext cx="68237" cy="63915"/>
              </a:xfrm>
              <a:custGeom>
                <a:avLst/>
                <a:gdLst>
                  <a:gd name="connsiteX0" fmla="*/ 68540 w 68237"/>
                  <a:gd name="connsiteY0" fmla="*/ 64040 h 63915"/>
                  <a:gd name="connsiteX1" fmla="*/ 57874 w 68237"/>
                  <a:gd name="connsiteY1" fmla="*/ 64040 h 63915"/>
                  <a:gd name="connsiteX2" fmla="*/ 34370 w 68237"/>
                  <a:gd name="connsiteY2" fmla="*/ 21424 h 63915"/>
                  <a:gd name="connsiteX3" fmla="*/ 10978 w 68237"/>
                  <a:gd name="connsiteY3" fmla="*/ 63880 h 63915"/>
                  <a:gd name="connsiteX4" fmla="*/ 302 w 68237"/>
                  <a:gd name="connsiteY4" fmla="*/ 64040 h 63915"/>
                  <a:gd name="connsiteX5" fmla="*/ 29647 w 68237"/>
                  <a:gd name="connsiteY5" fmla="*/ 10479 h 63915"/>
                  <a:gd name="connsiteX6" fmla="*/ 29647 w 68237"/>
                  <a:gd name="connsiteY6" fmla="*/ 124 h 63915"/>
                  <a:gd name="connsiteX7" fmla="*/ 39054 w 68237"/>
                  <a:gd name="connsiteY7" fmla="*/ 124 h 63915"/>
                  <a:gd name="connsiteX8" fmla="*/ 39054 w 68237"/>
                  <a:gd name="connsiteY8" fmla="*/ 10422 h 63915"/>
                  <a:gd name="connsiteX9" fmla="*/ 68540 w 68237"/>
                  <a:gd name="connsiteY9" fmla="*/ 64040 h 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37" h="63915">
                    <a:moveTo>
                      <a:pt x="68540" y="64040"/>
                    </a:moveTo>
                    <a:lnTo>
                      <a:pt x="57874" y="64040"/>
                    </a:lnTo>
                    <a:cubicBezTo>
                      <a:pt x="57874" y="64040"/>
                      <a:pt x="40565" y="32690"/>
                      <a:pt x="34370" y="21424"/>
                    </a:cubicBezTo>
                    <a:cubicBezTo>
                      <a:pt x="28188" y="32677"/>
                      <a:pt x="10978" y="63880"/>
                      <a:pt x="10978" y="63880"/>
                    </a:cubicBezTo>
                    <a:lnTo>
                      <a:pt x="302" y="64040"/>
                    </a:lnTo>
                    <a:lnTo>
                      <a:pt x="29647" y="10479"/>
                    </a:lnTo>
                    <a:lnTo>
                      <a:pt x="29647" y="124"/>
                    </a:lnTo>
                    <a:lnTo>
                      <a:pt x="39054" y="124"/>
                    </a:lnTo>
                    <a:lnTo>
                      <a:pt x="39054" y="10422"/>
                    </a:lnTo>
                    <a:lnTo>
                      <a:pt x="68540" y="640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F3CCA9E-FB21-4C3D-8982-DCC984BB65ED}"/>
                  </a:ext>
                </a:extLst>
              </p:cNvPr>
              <p:cNvSpPr/>
              <p:nvPr/>
            </p:nvSpPr>
            <p:spPr>
              <a:xfrm flipV="1">
                <a:off x="1973291" y="3880137"/>
                <a:ext cx="68973" cy="62941"/>
              </a:xfrm>
              <a:custGeom>
                <a:avLst/>
                <a:gdLst>
                  <a:gd name="connsiteX0" fmla="*/ 394 w 68973"/>
                  <a:gd name="connsiteY0" fmla="*/ 148 h 62941"/>
                  <a:gd name="connsiteX1" fmla="*/ 11143 w 68973"/>
                  <a:gd name="connsiteY1" fmla="*/ 244 h 62941"/>
                  <a:gd name="connsiteX2" fmla="*/ 34859 w 68973"/>
                  <a:gd name="connsiteY2" fmla="*/ 43453 h 62941"/>
                  <a:gd name="connsiteX3" fmla="*/ 58804 w 68973"/>
                  <a:gd name="connsiteY3" fmla="*/ 48 h 62941"/>
                  <a:gd name="connsiteX4" fmla="*/ 69367 w 68973"/>
                  <a:gd name="connsiteY4" fmla="*/ 148 h 62941"/>
                  <a:gd name="connsiteX5" fmla="*/ 34872 w 68973"/>
                  <a:gd name="connsiteY5" fmla="*/ 62989 h 62941"/>
                  <a:gd name="connsiteX6" fmla="*/ 394 w 68973"/>
                  <a:gd name="connsiteY6" fmla="*/ 148 h 6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3" h="62941">
                    <a:moveTo>
                      <a:pt x="394" y="148"/>
                    </a:moveTo>
                    <a:lnTo>
                      <a:pt x="11143" y="244"/>
                    </a:lnTo>
                    <a:cubicBezTo>
                      <a:pt x="11143" y="244"/>
                      <a:pt x="28651" y="32183"/>
                      <a:pt x="34859" y="43453"/>
                    </a:cubicBezTo>
                    <a:cubicBezTo>
                      <a:pt x="41051" y="32196"/>
                      <a:pt x="58804" y="48"/>
                      <a:pt x="58804" y="48"/>
                    </a:cubicBezTo>
                    <a:lnTo>
                      <a:pt x="69367" y="148"/>
                    </a:lnTo>
                    <a:lnTo>
                      <a:pt x="34872" y="62989"/>
                    </a:lnTo>
                    <a:lnTo>
                      <a:pt x="394" y="1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412D00B-C639-4164-BA6B-6C7333C8268B}"/>
                  </a:ext>
                </a:extLst>
              </p:cNvPr>
              <p:cNvSpPr/>
              <p:nvPr/>
            </p:nvSpPr>
            <p:spPr>
              <a:xfrm flipV="1">
                <a:off x="2058350" y="3880599"/>
                <a:ext cx="41061" cy="62450"/>
              </a:xfrm>
              <a:custGeom>
                <a:avLst/>
                <a:gdLst>
                  <a:gd name="connsiteX0" fmla="*/ 602 w 41061"/>
                  <a:gd name="connsiteY0" fmla="*/ 62572 h 62450"/>
                  <a:gd name="connsiteX1" fmla="*/ 602 w 41061"/>
                  <a:gd name="connsiteY1" fmla="*/ 122 h 62450"/>
                  <a:gd name="connsiteX2" fmla="*/ 41663 w 41061"/>
                  <a:gd name="connsiteY2" fmla="*/ 122 h 62450"/>
                  <a:gd name="connsiteX3" fmla="*/ 41663 w 41061"/>
                  <a:gd name="connsiteY3" fmla="*/ 9493 h 62450"/>
                  <a:gd name="connsiteX4" fmla="*/ 9972 w 41061"/>
                  <a:gd name="connsiteY4" fmla="*/ 9493 h 62450"/>
                  <a:gd name="connsiteX5" fmla="*/ 9972 w 41061"/>
                  <a:gd name="connsiteY5" fmla="*/ 62572 h 62450"/>
                  <a:gd name="connsiteX6" fmla="*/ 602 w 41061"/>
                  <a:gd name="connsiteY6" fmla="*/ 62572 h 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61" h="62450">
                    <a:moveTo>
                      <a:pt x="602" y="62572"/>
                    </a:moveTo>
                    <a:lnTo>
                      <a:pt x="602" y="122"/>
                    </a:lnTo>
                    <a:lnTo>
                      <a:pt x="41663" y="122"/>
                    </a:lnTo>
                    <a:lnTo>
                      <a:pt x="41663" y="9493"/>
                    </a:lnTo>
                    <a:lnTo>
                      <a:pt x="9972" y="9493"/>
                    </a:lnTo>
                    <a:lnTo>
                      <a:pt x="9972" y="62572"/>
                    </a:lnTo>
                    <a:lnTo>
                      <a:pt x="602" y="625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418CC73-32C7-4890-B0FB-CAA1D38B28F8}"/>
                  </a:ext>
                </a:extLst>
              </p:cNvPr>
              <p:cNvSpPr/>
              <p:nvPr/>
            </p:nvSpPr>
            <p:spPr>
              <a:xfrm flipV="1">
                <a:off x="2181633" y="3880250"/>
                <a:ext cx="58310" cy="63600"/>
              </a:xfrm>
              <a:custGeom>
                <a:avLst/>
                <a:gdLst>
                  <a:gd name="connsiteX0" fmla="*/ 35287 w 58310"/>
                  <a:gd name="connsiteY0" fmla="*/ 63724 h 63600"/>
                  <a:gd name="connsiteX1" fmla="*/ 987 w 58310"/>
                  <a:gd name="connsiteY1" fmla="*/ 31921 h 63600"/>
                  <a:gd name="connsiteX2" fmla="*/ 9705 w 58310"/>
                  <a:gd name="connsiteY2" fmla="*/ 10011 h 63600"/>
                  <a:gd name="connsiteX3" fmla="*/ 35287 w 58310"/>
                  <a:gd name="connsiteY3" fmla="*/ 123 h 63600"/>
                  <a:gd name="connsiteX4" fmla="*/ 59212 w 58310"/>
                  <a:gd name="connsiteY4" fmla="*/ 123 h 63600"/>
                  <a:gd name="connsiteX5" fmla="*/ 59212 w 58310"/>
                  <a:gd name="connsiteY5" fmla="*/ 17055 h 63600"/>
                  <a:gd name="connsiteX6" fmla="*/ 49828 w 58310"/>
                  <a:gd name="connsiteY6" fmla="*/ 17055 h 63600"/>
                  <a:gd name="connsiteX7" fmla="*/ 49828 w 58310"/>
                  <a:gd name="connsiteY7" fmla="*/ 9494 h 63600"/>
                  <a:gd name="connsiteX8" fmla="*/ 35287 w 58310"/>
                  <a:gd name="connsiteY8" fmla="*/ 9494 h 63600"/>
                  <a:gd name="connsiteX9" fmla="*/ 10352 w 58310"/>
                  <a:gd name="connsiteY9" fmla="*/ 31921 h 63600"/>
                  <a:gd name="connsiteX10" fmla="*/ 35287 w 58310"/>
                  <a:gd name="connsiteY10" fmla="*/ 54351 h 63600"/>
                  <a:gd name="connsiteX11" fmla="*/ 59298 w 58310"/>
                  <a:gd name="connsiteY11" fmla="*/ 54351 h 63600"/>
                  <a:gd name="connsiteX12" fmla="*/ 59298 w 58310"/>
                  <a:gd name="connsiteY12" fmla="*/ 63724 h 63600"/>
                  <a:gd name="connsiteX13" fmla="*/ 35287 w 58310"/>
                  <a:gd name="connsiteY13" fmla="*/ 63724 h 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0" h="63600">
                    <a:moveTo>
                      <a:pt x="35287" y="63724"/>
                    </a:moveTo>
                    <a:cubicBezTo>
                      <a:pt x="12767" y="63724"/>
                      <a:pt x="987" y="47728"/>
                      <a:pt x="987" y="31921"/>
                    </a:cubicBezTo>
                    <a:cubicBezTo>
                      <a:pt x="987" y="23591"/>
                      <a:pt x="4077" y="15811"/>
                      <a:pt x="9705" y="10011"/>
                    </a:cubicBezTo>
                    <a:cubicBezTo>
                      <a:pt x="15996" y="3541"/>
                      <a:pt x="24846" y="123"/>
                      <a:pt x="35287" y="123"/>
                    </a:cubicBezTo>
                    <a:lnTo>
                      <a:pt x="59212" y="123"/>
                    </a:lnTo>
                    <a:lnTo>
                      <a:pt x="59212" y="17055"/>
                    </a:lnTo>
                    <a:lnTo>
                      <a:pt x="49828" y="17055"/>
                    </a:lnTo>
                    <a:lnTo>
                      <a:pt x="49828" y="9494"/>
                    </a:lnTo>
                    <a:lnTo>
                      <a:pt x="35287" y="9494"/>
                    </a:lnTo>
                    <a:cubicBezTo>
                      <a:pt x="18160" y="9494"/>
                      <a:pt x="10352" y="21115"/>
                      <a:pt x="10352" y="31921"/>
                    </a:cubicBezTo>
                    <a:cubicBezTo>
                      <a:pt x="10352" y="42726"/>
                      <a:pt x="18160" y="54351"/>
                      <a:pt x="35287" y="54351"/>
                    </a:cubicBezTo>
                    <a:lnTo>
                      <a:pt x="59298" y="54351"/>
                    </a:lnTo>
                    <a:lnTo>
                      <a:pt x="59298" y="63724"/>
                    </a:lnTo>
                    <a:lnTo>
                      <a:pt x="35287" y="637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435445B-3985-48E7-A5EC-A48C2B2C9AE3}"/>
                  </a:ext>
                </a:extLst>
              </p:cNvPr>
              <p:cNvSpPr/>
              <p:nvPr/>
            </p:nvSpPr>
            <p:spPr>
              <a:xfrm>
                <a:off x="1846335" y="3880255"/>
                <a:ext cx="58310" cy="63602"/>
              </a:xfrm>
              <a:custGeom>
                <a:avLst/>
                <a:gdLst>
                  <a:gd name="connsiteX0" fmla="*/ 120 w 58310"/>
                  <a:gd name="connsiteY0" fmla="*/ -917 h 63602"/>
                  <a:gd name="connsiteX1" fmla="*/ 120 w 58310"/>
                  <a:gd name="connsiteY1" fmla="*/ 16018 h 63602"/>
                  <a:gd name="connsiteX2" fmla="*/ 9497 w 58310"/>
                  <a:gd name="connsiteY2" fmla="*/ 16018 h 63602"/>
                  <a:gd name="connsiteX3" fmla="*/ 9497 w 58310"/>
                  <a:gd name="connsiteY3" fmla="*/ 8452 h 63602"/>
                  <a:gd name="connsiteX4" fmla="*/ 24034 w 58310"/>
                  <a:gd name="connsiteY4" fmla="*/ 8452 h 63602"/>
                  <a:gd name="connsiteX5" fmla="*/ 42898 w 58310"/>
                  <a:gd name="connsiteY5" fmla="*/ 15507 h 63602"/>
                  <a:gd name="connsiteX6" fmla="*/ 48981 w 58310"/>
                  <a:gd name="connsiteY6" fmla="*/ 30878 h 63602"/>
                  <a:gd name="connsiteX7" fmla="*/ 24034 w 58310"/>
                  <a:gd name="connsiteY7" fmla="*/ 53312 h 63602"/>
                  <a:gd name="connsiteX8" fmla="*/ 34 w 58310"/>
                  <a:gd name="connsiteY8" fmla="*/ 53312 h 63602"/>
                  <a:gd name="connsiteX9" fmla="*/ 34 w 58310"/>
                  <a:gd name="connsiteY9" fmla="*/ 62685 h 63602"/>
                  <a:gd name="connsiteX10" fmla="*/ 24034 w 58310"/>
                  <a:gd name="connsiteY10" fmla="*/ 62685 h 63602"/>
                  <a:gd name="connsiteX11" fmla="*/ 58345 w 58310"/>
                  <a:gd name="connsiteY11" fmla="*/ 30878 h 63602"/>
                  <a:gd name="connsiteX12" fmla="*/ 49617 w 58310"/>
                  <a:gd name="connsiteY12" fmla="*/ 8977 h 63602"/>
                  <a:gd name="connsiteX13" fmla="*/ 24034 w 58310"/>
                  <a:gd name="connsiteY13" fmla="*/ -917 h 63602"/>
                  <a:gd name="connsiteX14" fmla="*/ 120 w 58310"/>
                  <a:gd name="connsiteY14" fmla="*/ -917 h 6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310" h="63602">
                    <a:moveTo>
                      <a:pt x="120" y="-917"/>
                    </a:moveTo>
                    <a:lnTo>
                      <a:pt x="120" y="16018"/>
                    </a:lnTo>
                    <a:lnTo>
                      <a:pt x="9497" y="16018"/>
                    </a:lnTo>
                    <a:lnTo>
                      <a:pt x="9497" y="8452"/>
                    </a:lnTo>
                    <a:lnTo>
                      <a:pt x="24034" y="8452"/>
                    </a:lnTo>
                    <a:cubicBezTo>
                      <a:pt x="31897" y="8452"/>
                      <a:pt x="38417" y="10896"/>
                      <a:pt x="42898" y="15507"/>
                    </a:cubicBezTo>
                    <a:cubicBezTo>
                      <a:pt x="46819" y="19547"/>
                      <a:pt x="48981" y="25010"/>
                      <a:pt x="48981" y="30878"/>
                    </a:cubicBezTo>
                    <a:cubicBezTo>
                      <a:pt x="48981" y="41683"/>
                      <a:pt x="41175" y="53312"/>
                      <a:pt x="24034" y="53312"/>
                    </a:cubicBezTo>
                    <a:lnTo>
                      <a:pt x="34" y="53312"/>
                    </a:lnTo>
                    <a:lnTo>
                      <a:pt x="34" y="62685"/>
                    </a:lnTo>
                    <a:lnTo>
                      <a:pt x="24034" y="62685"/>
                    </a:lnTo>
                    <a:cubicBezTo>
                      <a:pt x="46564" y="62685"/>
                      <a:pt x="58345" y="46693"/>
                      <a:pt x="58345" y="30878"/>
                    </a:cubicBezTo>
                    <a:cubicBezTo>
                      <a:pt x="58345" y="22557"/>
                      <a:pt x="55249" y="14777"/>
                      <a:pt x="49617" y="8977"/>
                    </a:cubicBezTo>
                    <a:cubicBezTo>
                      <a:pt x="43336" y="2507"/>
                      <a:pt x="34486" y="-917"/>
                      <a:pt x="24034" y="-917"/>
                    </a:cubicBezTo>
                    <a:lnTo>
                      <a:pt x="120" y="-9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CF1D3A6-D816-4E1C-81AF-D3D66C0E747E}"/>
                  </a:ext>
                </a:extLst>
              </p:cNvPr>
              <p:cNvSpPr/>
              <p:nvPr/>
            </p:nvSpPr>
            <p:spPr>
              <a:xfrm>
                <a:off x="2105947" y="3880417"/>
                <a:ext cx="62619" cy="62608"/>
              </a:xfrm>
              <a:custGeom>
                <a:avLst/>
                <a:gdLst>
                  <a:gd name="connsiteX0" fmla="*/ 354 w 62619"/>
                  <a:gd name="connsiteY0" fmla="*/ 30388 h 62608"/>
                  <a:gd name="connsiteX1" fmla="*/ 31664 w 62619"/>
                  <a:gd name="connsiteY1" fmla="*/ 61691 h 62608"/>
                  <a:gd name="connsiteX2" fmla="*/ 62974 w 62619"/>
                  <a:gd name="connsiteY2" fmla="*/ 30388 h 62608"/>
                  <a:gd name="connsiteX3" fmla="*/ 31664 w 62619"/>
                  <a:gd name="connsiteY3" fmla="*/ -918 h 62608"/>
                  <a:gd name="connsiteX4" fmla="*/ 354 w 62619"/>
                  <a:gd name="connsiteY4" fmla="*/ 30388 h 62608"/>
                  <a:gd name="connsiteX5" fmla="*/ 9771 w 62619"/>
                  <a:gd name="connsiteY5" fmla="*/ 30388 h 62608"/>
                  <a:gd name="connsiteX6" fmla="*/ 31664 w 62619"/>
                  <a:gd name="connsiteY6" fmla="*/ 8500 h 62608"/>
                  <a:gd name="connsiteX7" fmla="*/ 53553 w 62619"/>
                  <a:gd name="connsiteY7" fmla="*/ 30388 h 62608"/>
                  <a:gd name="connsiteX8" fmla="*/ 31664 w 62619"/>
                  <a:gd name="connsiteY8" fmla="*/ 52270 h 62608"/>
                  <a:gd name="connsiteX9" fmla="*/ 9771 w 62619"/>
                  <a:gd name="connsiteY9" fmla="*/ 30388 h 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19" h="62608">
                    <a:moveTo>
                      <a:pt x="354" y="30388"/>
                    </a:moveTo>
                    <a:cubicBezTo>
                      <a:pt x="354" y="47648"/>
                      <a:pt x="14409" y="61691"/>
                      <a:pt x="31664" y="61691"/>
                    </a:cubicBezTo>
                    <a:cubicBezTo>
                      <a:pt x="48927" y="61691"/>
                      <a:pt x="62974" y="47648"/>
                      <a:pt x="62974" y="30388"/>
                    </a:cubicBezTo>
                    <a:cubicBezTo>
                      <a:pt x="62974" y="13129"/>
                      <a:pt x="48927" y="-918"/>
                      <a:pt x="31664" y="-918"/>
                    </a:cubicBezTo>
                    <a:cubicBezTo>
                      <a:pt x="14409" y="-918"/>
                      <a:pt x="354" y="13129"/>
                      <a:pt x="354" y="30388"/>
                    </a:cubicBezTo>
                    <a:moveTo>
                      <a:pt x="9771" y="30388"/>
                    </a:moveTo>
                    <a:cubicBezTo>
                      <a:pt x="9771" y="18317"/>
                      <a:pt x="19598" y="8500"/>
                      <a:pt x="31664" y="8500"/>
                    </a:cubicBezTo>
                    <a:cubicBezTo>
                      <a:pt x="43730" y="8500"/>
                      <a:pt x="53553" y="18317"/>
                      <a:pt x="53553" y="30388"/>
                    </a:cubicBezTo>
                    <a:cubicBezTo>
                      <a:pt x="53553" y="42447"/>
                      <a:pt x="43730" y="52270"/>
                      <a:pt x="31664" y="52270"/>
                    </a:cubicBezTo>
                    <a:cubicBezTo>
                      <a:pt x="19598" y="52270"/>
                      <a:pt x="9771" y="42447"/>
                      <a:pt x="9771" y="3038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5" name=": OFF">
            <a:extLst>
              <a:ext uri="{FF2B5EF4-FFF2-40B4-BE49-F238E27FC236}">
                <a16:creationId xmlns:a16="http://schemas.microsoft.com/office/drawing/2014/main" id="{A9A5CD38-10DC-442A-894B-7833EDB748AC}"/>
              </a:ext>
            </a:extLst>
          </p:cNvPr>
          <p:cNvGrpSpPr/>
          <p:nvPr/>
        </p:nvGrpSpPr>
        <p:grpSpPr>
          <a:xfrm>
            <a:off x="2096725" y="3420437"/>
            <a:ext cx="1828800" cy="914400"/>
            <a:chOff x="1311553" y="3696875"/>
            <a:chExt cx="1828800" cy="914400"/>
          </a:xfrm>
          <a:effectLst>
            <a:outerShdw blurRad="254000" dist="355600" dir="5400000" sx="90000" sy="-19000" rotWithShape="0">
              <a:prstClr val="black">
                <a:alpha val="25000"/>
              </a:prstClr>
            </a:outerShdw>
          </a:effectLst>
          <a:scene3d>
            <a:camera prst="perspectiveFront" fov="7200000">
              <a:rot lat="1800000" lon="0" rev="0"/>
            </a:camera>
            <a:lightRig rig="threePt" dir="t"/>
          </a:scene3d>
        </p:grpSpPr>
        <p:sp>
          <p:nvSpPr>
            <p:cNvPr id="46" name="clock">
              <a:extLst>
                <a:ext uri="{FF2B5EF4-FFF2-40B4-BE49-F238E27FC236}">
                  <a16:creationId xmlns:a16="http://schemas.microsoft.com/office/drawing/2014/main" id="{3C9D02B1-E043-44E6-8AA8-C2B3452AA1AD}"/>
                </a:ext>
              </a:extLst>
            </p:cNvPr>
            <p:cNvSpPr txBox="1"/>
            <p:nvPr/>
          </p:nvSpPr>
          <p:spPr>
            <a:xfrm>
              <a:off x="1311553" y="3696875"/>
              <a:ext cx="1828800" cy="914400"/>
            </a:xfrm>
            <a:prstGeom prst="roundRect">
              <a:avLst/>
            </a:prstGeom>
            <a:solidFill>
              <a:schemeClr val="bg1"/>
            </a:solidFill>
            <a:sp3d extrusionH="1016000" prstMaterial="plastic">
              <a:bevelT w="146050" prst="hardEdge"/>
              <a:bevelB/>
            </a:sp3d>
          </p:spPr>
          <p:txBody>
            <a:bodyPr wrap="square" tIns="0" bIns="91440" rtlCol="0" anchor="t" anchorCtr="0">
              <a:spAutoFit/>
            </a:bodyPr>
            <a:lstStyle/>
            <a:p>
              <a:pPr algn="ctr"/>
              <a:endParaRPr lang="en-GB" sz="3600" dirty="0">
                <a:solidFill>
                  <a:srgbClr val="FF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Digital-7 Italic" panose="02000000000000000000" pitchFamily="2" charset="0"/>
              </a:endParaRPr>
            </a:p>
          </p:txBody>
        </p:sp>
        <p:sp>
          <p:nvSpPr>
            <p:cNvPr id="47" name="1200">
              <a:extLst>
                <a:ext uri="{FF2B5EF4-FFF2-40B4-BE49-F238E27FC236}">
                  <a16:creationId xmlns:a16="http://schemas.microsoft.com/office/drawing/2014/main" id="{64320FA4-9F1F-4826-87C1-E30B9152EB20}"/>
                </a:ext>
              </a:extLst>
            </p:cNvPr>
            <p:cNvSpPr txBox="1"/>
            <p:nvPr/>
          </p:nvSpPr>
          <p:spPr>
            <a:xfrm>
              <a:off x="1631593" y="3834035"/>
              <a:ext cx="1188720" cy="61293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glow rad="101600">
                <a:schemeClr val="accent1">
                  <a:alpha val="40000"/>
                </a:schemeClr>
              </a:glow>
            </a:effectLst>
            <a:sp3d prstMaterial="metal">
              <a:bevelT w="12700" h="19050"/>
            </a:sp3d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Digital-7 Italic" panose="02000000000000000000" pitchFamily="2" charset="0"/>
                </a:rPr>
                <a:t>12</a:t>
              </a:r>
              <a:r>
                <a: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Digital-7 Italic" panose="02000000000000000000" pitchFamily="2" charset="0"/>
                </a:rPr>
                <a:t>:</a:t>
              </a:r>
              <a:r>
                <a:rPr lang="en-GB" sz="36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Digital-7 Italic" panose="02000000000000000000" pitchFamily="2" charset="0"/>
                </a:rPr>
                <a:t>00</a:t>
              </a:r>
              <a:r>
                <a:rPr lang="en-GB" sz="8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PL385 Unicode" panose="020B0709000202000203" pitchFamily="49" charset="0"/>
                </a:rPr>
                <a:t>⌶</a:t>
              </a:r>
            </a:p>
          </p:txBody>
        </p:sp>
        <p:grpSp>
          <p:nvGrpSpPr>
            <p:cNvPr id="48" name="DYALOG">
              <a:extLst>
                <a:ext uri="{FF2B5EF4-FFF2-40B4-BE49-F238E27FC236}">
                  <a16:creationId xmlns:a16="http://schemas.microsoft.com/office/drawing/2014/main" id="{7E099BAD-AA7A-437D-89C3-82C7B7BC8570}"/>
                </a:ext>
              </a:extLst>
            </p:cNvPr>
            <p:cNvGrpSpPr/>
            <p:nvPr/>
          </p:nvGrpSpPr>
          <p:grpSpPr>
            <a:xfrm>
              <a:off x="2029149" y="3880137"/>
              <a:ext cx="393609" cy="64003"/>
              <a:chOff x="1846335" y="3880137"/>
              <a:chExt cx="393609" cy="64003"/>
            </a:xfrm>
            <a:solidFill>
              <a:srgbClr val="FFFFFF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8254E4-A242-4871-A75E-8C90E02311CE}"/>
                  </a:ext>
                </a:extLst>
              </p:cNvPr>
              <p:cNvSpPr/>
              <p:nvPr/>
            </p:nvSpPr>
            <p:spPr>
              <a:xfrm flipV="1">
                <a:off x="1909680" y="3880225"/>
                <a:ext cx="68237" cy="63915"/>
              </a:xfrm>
              <a:custGeom>
                <a:avLst/>
                <a:gdLst>
                  <a:gd name="connsiteX0" fmla="*/ 68540 w 68237"/>
                  <a:gd name="connsiteY0" fmla="*/ 64040 h 63915"/>
                  <a:gd name="connsiteX1" fmla="*/ 57874 w 68237"/>
                  <a:gd name="connsiteY1" fmla="*/ 64040 h 63915"/>
                  <a:gd name="connsiteX2" fmla="*/ 34370 w 68237"/>
                  <a:gd name="connsiteY2" fmla="*/ 21424 h 63915"/>
                  <a:gd name="connsiteX3" fmla="*/ 10978 w 68237"/>
                  <a:gd name="connsiteY3" fmla="*/ 63880 h 63915"/>
                  <a:gd name="connsiteX4" fmla="*/ 302 w 68237"/>
                  <a:gd name="connsiteY4" fmla="*/ 64040 h 63915"/>
                  <a:gd name="connsiteX5" fmla="*/ 29647 w 68237"/>
                  <a:gd name="connsiteY5" fmla="*/ 10479 h 63915"/>
                  <a:gd name="connsiteX6" fmla="*/ 29647 w 68237"/>
                  <a:gd name="connsiteY6" fmla="*/ 124 h 63915"/>
                  <a:gd name="connsiteX7" fmla="*/ 39054 w 68237"/>
                  <a:gd name="connsiteY7" fmla="*/ 124 h 63915"/>
                  <a:gd name="connsiteX8" fmla="*/ 39054 w 68237"/>
                  <a:gd name="connsiteY8" fmla="*/ 10422 h 63915"/>
                  <a:gd name="connsiteX9" fmla="*/ 68540 w 68237"/>
                  <a:gd name="connsiteY9" fmla="*/ 64040 h 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37" h="63915">
                    <a:moveTo>
                      <a:pt x="68540" y="64040"/>
                    </a:moveTo>
                    <a:lnTo>
                      <a:pt x="57874" y="64040"/>
                    </a:lnTo>
                    <a:cubicBezTo>
                      <a:pt x="57874" y="64040"/>
                      <a:pt x="40565" y="32690"/>
                      <a:pt x="34370" y="21424"/>
                    </a:cubicBezTo>
                    <a:cubicBezTo>
                      <a:pt x="28188" y="32677"/>
                      <a:pt x="10978" y="63880"/>
                      <a:pt x="10978" y="63880"/>
                    </a:cubicBezTo>
                    <a:lnTo>
                      <a:pt x="302" y="64040"/>
                    </a:lnTo>
                    <a:lnTo>
                      <a:pt x="29647" y="10479"/>
                    </a:lnTo>
                    <a:lnTo>
                      <a:pt x="29647" y="124"/>
                    </a:lnTo>
                    <a:lnTo>
                      <a:pt x="39054" y="124"/>
                    </a:lnTo>
                    <a:lnTo>
                      <a:pt x="39054" y="10422"/>
                    </a:lnTo>
                    <a:lnTo>
                      <a:pt x="68540" y="640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92A0479-04E6-498F-835A-7D226DB8F1AD}"/>
                  </a:ext>
                </a:extLst>
              </p:cNvPr>
              <p:cNvSpPr/>
              <p:nvPr/>
            </p:nvSpPr>
            <p:spPr>
              <a:xfrm flipV="1">
                <a:off x="1973291" y="3880137"/>
                <a:ext cx="68973" cy="62941"/>
              </a:xfrm>
              <a:custGeom>
                <a:avLst/>
                <a:gdLst>
                  <a:gd name="connsiteX0" fmla="*/ 394 w 68973"/>
                  <a:gd name="connsiteY0" fmla="*/ 148 h 62941"/>
                  <a:gd name="connsiteX1" fmla="*/ 11143 w 68973"/>
                  <a:gd name="connsiteY1" fmla="*/ 244 h 62941"/>
                  <a:gd name="connsiteX2" fmla="*/ 34859 w 68973"/>
                  <a:gd name="connsiteY2" fmla="*/ 43453 h 62941"/>
                  <a:gd name="connsiteX3" fmla="*/ 58804 w 68973"/>
                  <a:gd name="connsiteY3" fmla="*/ 48 h 62941"/>
                  <a:gd name="connsiteX4" fmla="*/ 69367 w 68973"/>
                  <a:gd name="connsiteY4" fmla="*/ 148 h 62941"/>
                  <a:gd name="connsiteX5" fmla="*/ 34872 w 68973"/>
                  <a:gd name="connsiteY5" fmla="*/ 62989 h 62941"/>
                  <a:gd name="connsiteX6" fmla="*/ 394 w 68973"/>
                  <a:gd name="connsiteY6" fmla="*/ 148 h 6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3" h="62941">
                    <a:moveTo>
                      <a:pt x="394" y="148"/>
                    </a:moveTo>
                    <a:lnTo>
                      <a:pt x="11143" y="244"/>
                    </a:lnTo>
                    <a:cubicBezTo>
                      <a:pt x="11143" y="244"/>
                      <a:pt x="28651" y="32183"/>
                      <a:pt x="34859" y="43453"/>
                    </a:cubicBezTo>
                    <a:cubicBezTo>
                      <a:pt x="41051" y="32196"/>
                      <a:pt x="58804" y="48"/>
                      <a:pt x="58804" y="48"/>
                    </a:cubicBezTo>
                    <a:lnTo>
                      <a:pt x="69367" y="148"/>
                    </a:lnTo>
                    <a:lnTo>
                      <a:pt x="34872" y="62989"/>
                    </a:lnTo>
                    <a:lnTo>
                      <a:pt x="394" y="1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DE9E438-4332-4844-AC30-FB9E60E02CD2}"/>
                  </a:ext>
                </a:extLst>
              </p:cNvPr>
              <p:cNvSpPr/>
              <p:nvPr/>
            </p:nvSpPr>
            <p:spPr>
              <a:xfrm flipV="1">
                <a:off x="2058350" y="3880599"/>
                <a:ext cx="41061" cy="62450"/>
              </a:xfrm>
              <a:custGeom>
                <a:avLst/>
                <a:gdLst>
                  <a:gd name="connsiteX0" fmla="*/ 602 w 41061"/>
                  <a:gd name="connsiteY0" fmla="*/ 62572 h 62450"/>
                  <a:gd name="connsiteX1" fmla="*/ 602 w 41061"/>
                  <a:gd name="connsiteY1" fmla="*/ 122 h 62450"/>
                  <a:gd name="connsiteX2" fmla="*/ 41663 w 41061"/>
                  <a:gd name="connsiteY2" fmla="*/ 122 h 62450"/>
                  <a:gd name="connsiteX3" fmla="*/ 41663 w 41061"/>
                  <a:gd name="connsiteY3" fmla="*/ 9493 h 62450"/>
                  <a:gd name="connsiteX4" fmla="*/ 9972 w 41061"/>
                  <a:gd name="connsiteY4" fmla="*/ 9493 h 62450"/>
                  <a:gd name="connsiteX5" fmla="*/ 9972 w 41061"/>
                  <a:gd name="connsiteY5" fmla="*/ 62572 h 62450"/>
                  <a:gd name="connsiteX6" fmla="*/ 602 w 41061"/>
                  <a:gd name="connsiteY6" fmla="*/ 62572 h 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61" h="62450">
                    <a:moveTo>
                      <a:pt x="602" y="62572"/>
                    </a:moveTo>
                    <a:lnTo>
                      <a:pt x="602" y="122"/>
                    </a:lnTo>
                    <a:lnTo>
                      <a:pt x="41663" y="122"/>
                    </a:lnTo>
                    <a:lnTo>
                      <a:pt x="41663" y="9493"/>
                    </a:lnTo>
                    <a:lnTo>
                      <a:pt x="9972" y="9493"/>
                    </a:lnTo>
                    <a:lnTo>
                      <a:pt x="9972" y="62572"/>
                    </a:lnTo>
                    <a:lnTo>
                      <a:pt x="602" y="625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F780A0F-0393-4AC6-89CB-FAB66C633580}"/>
                  </a:ext>
                </a:extLst>
              </p:cNvPr>
              <p:cNvSpPr/>
              <p:nvPr/>
            </p:nvSpPr>
            <p:spPr>
              <a:xfrm flipV="1">
                <a:off x="2181633" y="3880250"/>
                <a:ext cx="58310" cy="63600"/>
              </a:xfrm>
              <a:custGeom>
                <a:avLst/>
                <a:gdLst>
                  <a:gd name="connsiteX0" fmla="*/ 35287 w 58310"/>
                  <a:gd name="connsiteY0" fmla="*/ 63724 h 63600"/>
                  <a:gd name="connsiteX1" fmla="*/ 987 w 58310"/>
                  <a:gd name="connsiteY1" fmla="*/ 31921 h 63600"/>
                  <a:gd name="connsiteX2" fmla="*/ 9705 w 58310"/>
                  <a:gd name="connsiteY2" fmla="*/ 10011 h 63600"/>
                  <a:gd name="connsiteX3" fmla="*/ 35287 w 58310"/>
                  <a:gd name="connsiteY3" fmla="*/ 123 h 63600"/>
                  <a:gd name="connsiteX4" fmla="*/ 59212 w 58310"/>
                  <a:gd name="connsiteY4" fmla="*/ 123 h 63600"/>
                  <a:gd name="connsiteX5" fmla="*/ 59212 w 58310"/>
                  <a:gd name="connsiteY5" fmla="*/ 17055 h 63600"/>
                  <a:gd name="connsiteX6" fmla="*/ 49828 w 58310"/>
                  <a:gd name="connsiteY6" fmla="*/ 17055 h 63600"/>
                  <a:gd name="connsiteX7" fmla="*/ 49828 w 58310"/>
                  <a:gd name="connsiteY7" fmla="*/ 9494 h 63600"/>
                  <a:gd name="connsiteX8" fmla="*/ 35287 w 58310"/>
                  <a:gd name="connsiteY8" fmla="*/ 9494 h 63600"/>
                  <a:gd name="connsiteX9" fmla="*/ 10352 w 58310"/>
                  <a:gd name="connsiteY9" fmla="*/ 31921 h 63600"/>
                  <a:gd name="connsiteX10" fmla="*/ 35287 w 58310"/>
                  <a:gd name="connsiteY10" fmla="*/ 54351 h 63600"/>
                  <a:gd name="connsiteX11" fmla="*/ 59298 w 58310"/>
                  <a:gd name="connsiteY11" fmla="*/ 54351 h 63600"/>
                  <a:gd name="connsiteX12" fmla="*/ 59298 w 58310"/>
                  <a:gd name="connsiteY12" fmla="*/ 63724 h 63600"/>
                  <a:gd name="connsiteX13" fmla="*/ 35287 w 58310"/>
                  <a:gd name="connsiteY13" fmla="*/ 63724 h 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0" h="63600">
                    <a:moveTo>
                      <a:pt x="35287" y="63724"/>
                    </a:moveTo>
                    <a:cubicBezTo>
                      <a:pt x="12767" y="63724"/>
                      <a:pt x="987" y="47728"/>
                      <a:pt x="987" y="31921"/>
                    </a:cubicBezTo>
                    <a:cubicBezTo>
                      <a:pt x="987" y="23591"/>
                      <a:pt x="4077" y="15811"/>
                      <a:pt x="9705" y="10011"/>
                    </a:cubicBezTo>
                    <a:cubicBezTo>
                      <a:pt x="15996" y="3541"/>
                      <a:pt x="24846" y="123"/>
                      <a:pt x="35287" y="123"/>
                    </a:cubicBezTo>
                    <a:lnTo>
                      <a:pt x="59212" y="123"/>
                    </a:lnTo>
                    <a:lnTo>
                      <a:pt x="59212" y="17055"/>
                    </a:lnTo>
                    <a:lnTo>
                      <a:pt x="49828" y="17055"/>
                    </a:lnTo>
                    <a:lnTo>
                      <a:pt x="49828" y="9494"/>
                    </a:lnTo>
                    <a:lnTo>
                      <a:pt x="35287" y="9494"/>
                    </a:lnTo>
                    <a:cubicBezTo>
                      <a:pt x="18160" y="9494"/>
                      <a:pt x="10352" y="21115"/>
                      <a:pt x="10352" y="31921"/>
                    </a:cubicBezTo>
                    <a:cubicBezTo>
                      <a:pt x="10352" y="42726"/>
                      <a:pt x="18160" y="54351"/>
                      <a:pt x="35287" y="54351"/>
                    </a:cubicBezTo>
                    <a:lnTo>
                      <a:pt x="59298" y="54351"/>
                    </a:lnTo>
                    <a:lnTo>
                      <a:pt x="59298" y="63724"/>
                    </a:lnTo>
                    <a:lnTo>
                      <a:pt x="35287" y="637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46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7DA165-2365-4731-89EE-1DCCDF2983CB}"/>
                  </a:ext>
                </a:extLst>
              </p:cNvPr>
              <p:cNvSpPr/>
              <p:nvPr/>
            </p:nvSpPr>
            <p:spPr>
              <a:xfrm>
                <a:off x="1846335" y="3880255"/>
                <a:ext cx="58310" cy="63602"/>
              </a:xfrm>
              <a:custGeom>
                <a:avLst/>
                <a:gdLst>
                  <a:gd name="connsiteX0" fmla="*/ 120 w 58310"/>
                  <a:gd name="connsiteY0" fmla="*/ -917 h 63602"/>
                  <a:gd name="connsiteX1" fmla="*/ 120 w 58310"/>
                  <a:gd name="connsiteY1" fmla="*/ 16018 h 63602"/>
                  <a:gd name="connsiteX2" fmla="*/ 9497 w 58310"/>
                  <a:gd name="connsiteY2" fmla="*/ 16018 h 63602"/>
                  <a:gd name="connsiteX3" fmla="*/ 9497 w 58310"/>
                  <a:gd name="connsiteY3" fmla="*/ 8452 h 63602"/>
                  <a:gd name="connsiteX4" fmla="*/ 24034 w 58310"/>
                  <a:gd name="connsiteY4" fmla="*/ 8452 h 63602"/>
                  <a:gd name="connsiteX5" fmla="*/ 42898 w 58310"/>
                  <a:gd name="connsiteY5" fmla="*/ 15507 h 63602"/>
                  <a:gd name="connsiteX6" fmla="*/ 48981 w 58310"/>
                  <a:gd name="connsiteY6" fmla="*/ 30878 h 63602"/>
                  <a:gd name="connsiteX7" fmla="*/ 24034 w 58310"/>
                  <a:gd name="connsiteY7" fmla="*/ 53312 h 63602"/>
                  <a:gd name="connsiteX8" fmla="*/ 34 w 58310"/>
                  <a:gd name="connsiteY8" fmla="*/ 53312 h 63602"/>
                  <a:gd name="connsiteX9" fmla="*/ 34 w 58310"/>
                  <a:gd name="connsiteY9" fmla="*/ 62685 h 63602"/>
                  <a:gd name="connsiteX10" fmla="*/ 24034 w 58310"/>
                  <a:gd name="connsiteY10" fmla="*/ 62685 h 63602"/>
                  <a:gd name="connsiteX11" fmla="*/ 58345 w 58310"/>
                  <a:gd name="connsiteY11" fmla="*/ 30878 h 63602"/>
                  <a:gd name="connsiteX12" fmla="*/ 49617 w 58310"/>
                  <a:gd name="connsiteY12" fmla="*/ 8977 h 63602"/>
                  <a:gd name="connsiteX13" fmla="*/ 24034 w 58310"/>
                  <a:gd name="connsiteY13" fmla="*/ -917 h 63602"/>
                  <a:gd name="connsiteX14" fmla="*/ 120 w 58310"/>
                  <a:gd name="connsiteY14" fmla="*/ -917 h 6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310" h="63602">
                    <a:moveTo>
                      <a:pt x="120" y="-917"/>
                    </a:moveTo>
                    <a:lnTo>
                      <a:pt x="120" y="16018"/>
                    </a:lnTo>
                    <a:lnTo>
                      <a:pt x="9497" y="16018"/>
                    </a:lnTo>
                    <a:lnTo>
                      <a:pt x="9497" y="8452"/>
                    </a:lnTo>
                    <a:lnTo>
                      <a:pt x="24034" y="8452"/>
                    </a:lnTo>
                    <a:cubicBezTo>
                      <a:pt x="31897" y="8452"/>
                      <a:pt x="38417" y="10896"/>
                      <a:pt x="42898" y="15507"/>
                    </a:cubicBezTo>
                    <a:cubicBezTo>
                      <a:pt x="46819" y="19547"/>
                      <a:pt x="48981" y="25010"/>
                      <a:pt x="48981" y="30878"/>
                    </a:cubicBezTo>
                    <a:cubicBezTo>
                      <a:pt x="48981" y="41683"/>
                      <a:pt x="41175" y="53312"/>
                      <a:pt x="24034" y="53312"/>
                    </a:cubicBezTo>
                    <a:lnTo>
                      <a:pt x="34" y="53312"/>
                    </a:lnTo>
                    <a:lnTo>
                      <a:pt x="34" y="62685"/>
                    </a:lnTo>
                    <a:lnTo>
                      <a:pt x="24034" y="62685"/>
                    </a:lnTo>
                    <a:cubicBezTo>
                      <a:pt x="46564" y="62685"/>
                      <a:pt x="58345" y="46693"/>
                      <a:pt x="58345" y="30878"/>
                    </a:cubicBezTo>
                    <a:cubicBezTo>
                      <a:pt x="58345" y="22557"/>
                      <a:pt x="55249" y="14777"/>
                      <a:pt x="49617" y="8977"/>
                    </a:cubicBezTo>
                    <a:cubicBezTo>
                      <a:pt x="43336" y="2507"/>
                      <a:pt x="34486" y="-917"/>
                      <a:pt x="24034" y="-917"/>
                    </a:cubicBezTo>
                    <a:lnTo>
                      <a:pt x="120" y="-9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91E316A-C117-4524-9B85-54B52F6D3F75}"/>
                  </a:ext>
                </a:extLst>
              </p:cNvPr>
              <p:cNvSpPr/>
              <p:nvPr/>
            </p:nvSpPr>
            <p:spPr>
              <a:xfrm>
                <a:off x="2105947" y="3880417"/>
                <a:ext cx="62619" cy="62608"/>
              </a:xfrm>
              <a:custGeom>
                <a:avLst/>
                <a:gdLst>
                  <a:gd name="connsiteX0" fmla="*/ 354 w 62619"/>
                  <a:gd name="connsiteY0" fmla="*/ 30388 h 62608"/>
                  <a:gd name="connsiteX1" fmla="*/ 31664 w 62619"/>
                  <a:gd name="connsiteY1" fmla="*/ 61691 h 62608"/>
                  <a:gd name="connsiteX2" fmla="*/ 62974 w 62619"/>
                  <a:gd name="connsiteY2" fmla="*/ 30388 h 62608"/>
                  <a:gd name="connsiteX3" fmla="*/ 31664 w 62619"/>
                  <a:gd name="connsiteY3" fmla="*/ -918 h 62608"/>
                  <a:gd name="connsiteX4" fmla="*/ 354 w 62619"/>
                  <a:gd name="connsiteY4" fmla="*/ 30388 h 62608"/>
                  <a:gd name="connsiteX5" fmla="*/ 9771 w 62619"/>
                  <a:gd name="connsiteY5" fmla="*/ 30388 h 62608"/>
                  <a:gd name="connsiteX6" fmla="*/ 31664 w 62619"/>
                  <a:gd name="connsiteY6" fmla="*/ 8500 h 62608"/>
                  <a:gd name="connsiteX7" fmla="*/ 53553 w 62619"/>
                  <a:gd name="connsiteY7" fmla="*/ 30388 h 62608"/>
                  <a:gd name="connsiteX8" fmla="*/ 31664 w 62619"/>
                  <a:gd name="connsiteY8" fmla="*/ 52270 h 62608"/>
                  <a:gd name="connsiteX9" fmla="*/ 9771 w 62619"/>
                  <a:gd name="connsiteY9" fmla="*/ 30388 h 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19" h="62608">
                    <a:moveTo>
                      <a:pt x="354" y="30388"/>
                    </a:moveTo>
                    <a:cubicBezTo>
                      <a:pt x="354" y="47648"/>
                      <a:pt x="14409" y="61691"/>
                      <a:pt x="31664" y="61691"/>
                    </a:cubicBezTo>
                    <a:cubicBezTo>
                      <a:pt x="48927" y="61691"/>
                      <a:pt x="62974" y="47648"/>
                      <a:pt x="62974" y="30388"/>
                    </a:cubicBezTo>
                    <a:cubicBezTo>
                      <a:pt x="62974" y="13129"/>
                      <a:pt x="48927" y="-918"/>
                      <a:pt x="31664" y="-918"/>
                    </a:cubicBezTo>
                    <a:cubicBezTo>
                      <a:pt x="14409" y="-918"/>
                      <a:pt x="354" y="13129"/>
                      <a:pt x="354" y="30388"/>
                    </a:cubicBezTo>
                    <a:moveTo>
                      <a:pt x="9771" y="30388"/>
                    </a:moveTo>
                    <a:cubicBezTo>
                      <a:pt x="9771" y="18317"/>
                      <a:pt x="19598" y="8500"/>
                      <a:pt x="31664" y="8500"/>
                    </a:cubicBezTo>
                    <a:cubicBezTo>
                      <a:pt x="43730" y="8500"/>
                      <a:pt x="53553" y="18317"/>
                      <a:pt x="53553" y="30388"/>
                    </a:cubicBezTo>
                    <a:cubicBezTo>
                      <a:pt x="53553" y="42447"/>
                      <a:pt x="43730" y="52270"/>
                      <a:pt x="31664" y="52270"/>
                    </a:cubicBezTo>
                    <a:cubicBezTo>
                      <a:pt x="19598" y="52270"/>
                      <a:pt x="9771" y="42447"/>
                      <a:pt x="9771" y="3038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77" cap="flat">
                <a:noFill/>
                <a:prstDash val="solid"/>
                <a:miter/>
              </a:ln>
              <a:sp3d prstMaterial="dkEdge"/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56" name="2s">
            <a:hlinkClick r:id="" action="ppaction://media"/>
            <a:extLst>
              <a:ext uri="{FF2B5EF4-FFF2-40B4-BE49-F238E27FC236}">
                <a16:creationId xmlns:a16="http://schemas.microsoft.com/office/drawing/2014/main" id="{DF4DF9B6-5C73-4FB4-AC79-52C12E02A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2" time="0"/>
                    <p14:bmk name="Bookmark 1" time="100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2210" y="3557597"/>
            <a:ext cx="487363" cy="487363"/>
          </a:xfrm>
          <a:prstGeom prst="rect">
            <a:avLst/>
          </a:prstGeom>
        </p:spPr>
      </p:pic>
      <p:sp>
        <p:nvSpPr>
          <p:cNvPr id="57" name="Content Fade">
            <a:extLst>
              <a:ext uri="{FF2B5EF4-FFF2-40B4-BE49-F238E27FC236}">
                <a16:creationId xmlns:a16="http://schemas.microsoft.com/office/drawing/2014/main" id="{DDB6EBA0-E3C1-41E9-837C-72C525317805}"/>
              </a:ext>
            </a:extLst>
          </p:cNvPr>
          <p:cNvSpPr txBox="1">
            <a:spLocks/>
          </p:cNvSpPr>
          <p:nvPr/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b="1" dirty="0">
              <a:latin typeface="Titillium Web" panose="00000500000000000000" pitchFamily="2" charset="0"/>
              <a:ea typeface="+mj-ea"/>
              <a:cs typeface="+mj-cs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APL385 Unicode" panose="020B0709000202000203" pitchFamily="49" charset="0"/>
              </a:rPr>
              <a:t>format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code 1 ⎕DT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dateTimes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pic>
        <p:nvPicPr>
          <p:cNvPr id="58" name="Wikipedia">
            <a:extLst>
              <a:ext uri="{FF2B5EF4-FFF2-40B4-BE49-F238E27FC236}">
                <a16:creationId xmlns:a16="http://schemas.microsoft.com/office/drawing/2014/main" id="{46657BE5-AD8B-4769-BB7C-710F76CDB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9D4CDC27-BC52-4AB5-A76F-809AAD2B7708}"/>
              </a:ext>
            </a:extLst>
          </p:cNvPr>
          <p:cNvSpPr/>
          <p:nvPr/>
        </p:nvSpPr>
        <p:spPr>
          <a:xfrm>
            <a:off x="3356865" y="66711"/>
            <a:ext cx="1125125" cy="482168"/>
          </a:xfrm>
          <a:custGeom>
            <a:avLst/>
            <a:gdLst>
              <a:gd name="connsiteX0" fmla="*/ 0 w 1125125"/>
              <a:gd name="connsiteY0" fmla="*/ 241084 h 482168"/>
              <a:gd name="connsiteX1" fmla="*/ 562563 w 1125125"/>
              <a:gd name="connsiteY1" fmla="*/ 0 h 482168"/>
              <a:gd name="connsiteX2" fmla="*/ 1125126 w 1125125"/>
              <a:gd name="connsiteY2" fmla="*/ 241084 h 482168"/>
              <a:gd name="connsiteX3" fmla="*/ 562563 w 1125125"/>
              <a:gd name="connsiteY3" fmla="*/ 482168 h 482168"/>
              <a:gd name="connsiteX4" fmla="*/ 0 w 1125125"/>
              <a:gd name="connsiteY4" fmla="*/ 241084 h 48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125" h="482168" extrusionOk="0">
                <a:moveTo>
                  <a:pt x="0" y="241084"/>
                </a:moveTo>
                <a:cubicBezTo>
                  <a:pt x="-32296" y="88016"/>
                  <a:pt x="209801" y="15788"/>
                  <a:pt x="562563" y="0"/>
                </a:cubicBezTo>
                <a:cubicBezTo>
                  <a:pt x="900641" y="5765"/>
                  <a:pt x="1086033" y="109180"/>
                  <a:pt x="1125126" y="241084"/>
                </a:cubicBezTo>
                <a:cubicBezTo>
                  <a:pt x="1098134" y="400590"/>
                  <a:pt x="860518" y="552584"/>
                  <a:pt x="562563" y="482168"/>
                </a:cubicBezTo>
                <a:cubicBezTo>
                  <a:pt x="227527" y="468850"/>
                  <a:pt x="27277" y="387264"/>
                  <a:pt x="0" y="241084"/>
                </a:cubicBezTo>
                <a:close/>
              </a:path>
            </a:pathLst>
          </a:custGeom>
          <a:noFill/>
          <a:ln w="76200">
            <a:solidFill>
              <a:srgbClr val="F5822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Chord 59">
            <a:extLst>
              <a:ext uri="{FF2B5EF4-FFF2-40B4-BE49-F238E27FC236}">
                <a16:creationId xmlns:a16="http://schemas.microsoft.com/office/drawing/2014/main" id="{D3532879-5EF3-4E2A-A1A1-C9D1AB98E1E0}"/>
              </a:ext>
            </a:extLst>
          </p:cNvPr>
          <p:cNvSpPr/>
          <p:nvPr/>
        </p:nvSpPr>
        <p:spPr>
          <a:xfrm>
            <a:off x="1736684" y="3021800"/>
            <a:ext cx="1125125" cy="2121700"/>
          </a:xfrm>
          <a:custGeom>
            <a:avLst/>
            <a:gdLst>
              <a:gd name="connsiteX0" fmla="*/ 1074851 w 1125125"/>
              <a:gd name="connsiteY0" fmla="*/ 1499209 h 2121700"/>
              <a:gd name="connsiteX1" fmla="*/ 144987 w 1125125"/>
              <a:gd name="connsiteY1" fmla="*/ 1771724 h 2121700"/>
              <a:gd name="connsiteX2" fmla="*/ 10528 w 1125125"/>
              <a:gd name="connsiteY2" fmla="*/ 856562 h 2121700"/>
              <a:gd name="connsiteX3" fmla="*/ 743074 w 1125125"/>
              <a:gd name="connsiteY3" fmla="*/ 56096 h 2121700"/>
              <a:gd name="connsiteX4" fmla="*/ 847031 w 1125125"/>
              <a:gd name="connsiteY4" fmla="*/ 508271 h 2121700"/>
              <a:gd name="connsiteX5" fmla="*/ 964259 w 1125125"/>
              <a:gd name="connsiteY5" fmla="*/ 1018171 h 2121700"/>
              <a:gd name="connsiteX6" fmla="*/ 1074851 w 1125125"/>
              <a:gd name="connsiteY6" fmla="*/ 1499209 h 212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125" h="2121700" extrusionOk="0">
                <a:moveTo>
                  <a:pt x="1074851" y="1499209"/>
                </a:moveTo>
                <a:cubicBezTo>
                  <a:pt x="870322" y="2172193"/>
                  <a:pt x="369036" y="2356754"/>
                  <a:pt x="144987" y="1771724"/>
                </a:cubicBezTo>
                <a:cubicBezTo>
                  <a:pt x="95365" y="1538199"/>
                  <a:pt x="-41554" y="1185097"/>
                  <a:pt x="10528" y="856562"/>
                </a:cubicBezTo>
                <a:cubicBezTo>
                  <a:pt x="47850" y="254394"/>
                  <a:pt x="406009" y="-68264"/>
                  <a:pt x="743074" y="56096"/>
                </a:cubicBezTo>
                <a:cubicBezTo>
                  <a:pt x="839459" y="243246"/>
                  <a:pt x="809572" y="405199"/>
                  <a:pt x="847031" y="508271"/>
                </a:cubicBezTo>
                <a:cubicBezTo>
                  <a:pt x="884490" y="611343"/>
                  <a:pt x="866615" y="822029"/>
                  <a:pt x="964259" y="1018171"/>
                </a:cubicBezTo>
                <a:cubicBezTo>
                  <a:pt x="1061903" y="1214313"/>
                  <a:pt x="981595" y="1348328"/>
                  <a:pt x="1074851" y="1499209"/>
                </a:cubicBezTo>
                <a:close/>
              </a:path>
            </a:pathLst>
          </a:custGeom>
          <a:noFill/>
          <a:ln w="76200">
            <a:solidFill>
              <a:srgbClr val="F5822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chord">
                    <a:avLst>
                      <a:gd name="adj1" fmla="val 2433191"/>
                      <a:gd name="adj2" fmla="val 1681109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1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200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7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7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00"/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00"/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1" presetClass="exit" presetSubtype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1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4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  <p:seq concurrent="1" nextAc="seek">
                  <p:cTn id="48" restart="whenNotActive" fill="hold" evtFilter="cancelBubble" nodeType="interactiveSeq">
                    <p:stCondLst>
                      <p:cond evt="onMediaBookmark" delay="0">
                        <p:tgtEl>
                          <p14:bmkTgt spid="56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6" bmkName="Bookmark 2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MediaBookmark" delay="0">
                        <p:tgtEl>
                          <p14:bmkTgt spid="56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6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9" grpId="1" animBg="1"/>
          <p:bldP spid="60" grpId="0" animBg="1"/>
          <p:bldP spid="6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200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7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7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6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00"/>
                                            <p:tgtEl>
                                              <p:spTgt spid="5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00"/>
                                            <p:tgtEl>
                                              <p:spTgt spid="5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1" presetClass="exit" presetSubtype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1" presetClass="exit" presetSubtype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4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</p:childTnLst>
            </p:cTn>
          </p:par>
        </p:tnLst>
        <p:bldLst>
          <p:bldP spid="59" grpId="0" animBg="1"/>
          <p:bldP spid="59" grpId="1" animBg="1"/>
          <p:bldP spid="60" grpId="0" animBg="1"/>
          <p:bldP spid="60" grpId="1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'YYYY-MM-DD'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497460"/>
      </p:ext>
    </p:extLst>
  </p:cSld>
  <p:clrMapOvr>
    <a:masterClrMapping/>
  </p:clrMapOvr>
  <p:transition spd="med">
    <p:pull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'M'	'6'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'MM'	'06'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'MMM'	'JUN'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7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'M'	'6'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'MM'	'06'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'_M'	' 6'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762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	'JUNE'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en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__MMMM'	'JUNE'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ru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__MMMM'	'</a:t>
            </a:r>
            <a:r>
              <a:rPr lang="az-Cyrl-AZ" dirty="0">
                <a:solidFill>
                  <a:srgbClr val="494949"/>
                </a:solidFill>
                <a:latin typeface="APL385 Unicode" panose="020B0709000202000203" pitchFamily="49" charset="0"/>
              </a:rPr>
              <a:t>ИЮНЬ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fr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__MMMM'	'JUIN'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30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'June'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44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</a:t>
            </a:r>
            <a:r>
              <a:rPr lang="en-GB" dirty="0" err="1">
                <a:latin typeface="APL385 Unicode" panose="020B0709000202000203" pitchFamily="49" charset="0"/>
              </a:rPr>
              <a:t>fr</a:t>
            </a:r>
            <a:r>
              <a:rPr lang="en-GB" dirty="0">
                <a:latin typeface="APL385 Unicode" panose="020B0709000202000203" pitchFamily="49" charset="0"/>
              </a:rPr>
              <a:t>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'June'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	'JUIN'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05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-DD'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</a:t>
            </a:r>
            <a:r>
              <a:rPr lang="en-GB" dirty="0" err="1">
                <a:latin typeface="APL385 Unicode" panose="020B0709000202000203" pitchFamily="49" charset="0"/>
              </a:rPr>
              <a:t>fr</a:t>
            </a:r>
            <a:r>
              <a:rPr lang="en-GB" dirty="0">
                <a:latin typeface="APL385 Unicode" panose="020B0709000202000203" pitchFamily="49" charset="0"/>
              </a:rPr>
              <a:t>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'_mmm'	'June'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'June'	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Juin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'MMMM'	'JUNE'	'JUIN'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71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ordinals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'YYYY-MM-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DD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</a:t>
            </a:r>
            <a:r>
              <a:rPr lang="en-GB" dirty="0" err="1">
                <a:latin typeface="APL385 Unicode" panose="020B0709000202000203" pitchFamily="49" charset="0"/>
              </a:rPr>
              <a:t>fr</a:t>
            </a:r>
            <a:r>
              <a:rPr lang="en-GB" dirty="0">
                <a:latin typeface="APL385 Unicode" panose="020B0709000202000203" pitchFamily="49" charset="0"/>
              </a:rPr>
              <a:t>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'D'	'1'	'1'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'Doo'	'1st'	'1er'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'DD'	'11'	'11'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DDoo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'11th'	'11'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67494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ordinals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'YYYY-MM-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DD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	__</a:t>
            </a:r>
            <a:r>
              <a:rPr lang="en-GB" dirty="0" err="1">
                <a:latin typeface="APL385 Unicode" panose="020B0709000202000203" pitchFamily="49" charset="0"/>
              </a:rPr>
              <a:t>en</a:t>
            </a:r>
            <a:r>
              <a:rPr lang="en-GB" dirty="0">
                <a:latin typeface="APL385 Unicode" panose="020B0709000202000203" pitchFamily="49" charset="0"/>
              </a:rPr>
              <a:t>__	__da__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'D'	'1'	'1'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'Doo'	'1st'	'1.'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'DD'	'11'	'11'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DDoo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'11th'	'11.'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112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syntax: 12/24 hours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  <a:ea typeface="+mj-ea"/>
                <a:cs typeface="+mj-cs"/>
              </a:rPr>
              <a:t>Format one or more date-times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hh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:mm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(1200⌶)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dyalogDateNumbers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'h'	'16'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't'	'4'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't pp'	'4 pm'</a:t>
            </a:r>
          </a:p>
          <a:p>
            <a:pPr marL="457200" indent="0">
              <a:spcBef>
                <a:spcPts val="0"/>
              </a:spcBef>
              <a:buNone/>
              <a:tabLst>
                <a:tab pos="2286000" algn="l"/>
                <a:tab pos="4114800" algn="l"/>
              </a:tabLst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tPP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	'4PM'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613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/>
              <a:t>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  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DDoo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YYYY "at" 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hh:mm:ss.fff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11th June 2020 at 16:00:00.000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'__da__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Dddd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, D. 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mmmm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"''"YY'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>
                <a:latin typeface="APL385 Unicode" panose="020B0709000202000203" pitchFamily="49" charset="0"/>
              </a:rPr>
              <a:t>Torsdag</a:t>
            </a:r>
            <a:r>
              <a:rPr lang="en-GB" dirty="0">
                <a:latin typeface="APL385 Unicode" panose="020B0709000202000203" pitchFamily="49" charset="0"/>
              </a:rPr>
              <a:t>, 11. </a:t>
            </a:r>
            <a:r>
              <a:rPr lang="en-GB" dirty="0" err="1">
                <a:latin typeface="APL385 Unicode" panose="020B0709000202000203" pitchFamily="49" charset="0"/>
              </a:rPr>
              <a:t>juni</a:t>
            </a:r>
            <a:r>
              <a:rPr lang="en-GB" dirty="0">
                <a:latin typeface="APL385 Unicode" panose="020B0709000202000203" pitchFamily="49" charset="0"/>
              </a:rPr>
              <a:t> '20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     '%ISO%'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2020-06-11T16:00:00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050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0A9AAF-86A4-4262-BF7D-E8DBF640F75D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36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4151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Thinking in APL: Array-Oriented Solutions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Richard Park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1</a:t>
            </a:r>
            <a:b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June 25, 2020</a:t>
            </a:r>
          </a:p>
        </p:txBody>
      </p:sp>
    </p:spTree>
    <p:extLst>
      <p:ext uri="{BB962C8B-B14F-4D97-AF65-F5344CB8AC3E}">
        <p14:creationId xmlns:p14="http://schemas.microsoft.com/office/powerpoint/2010/main" val="67148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Constant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makes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3600" baseline="300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/>
              <a:t>and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3600" baseline="300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}¨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/>
              <a:t>obsolete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APL385 Unicode" panose="020B0709000202000203" pitchFamily="49" charset="0"/>
              </a:rPr>
              <a:t>A</a:t>
            </a:r>
            <a: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8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Why?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286000" algn="r"/>
                <a:tab pos="3657600" algn="ctr"/>
                <a:tab pos="4572000" algn="l"/>
              </a:tabLst>
            </a:pPr>
            <a:r>
              <a:rPr lang="da-DK" sz="2400" dirty="0"/>
              <a:t>Lightweight notation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286000" algn="r"/>
                <a:tab pos="3657600" algn="ctr"/>
                <a:tab pos="4572000" algn="l"/>
              </a:tabLst>
            </a:pPr>
            <a:r>
              <a:rPr lang="da-DK" sz="2400" dirty="0"/>
              <a:t>Proper visual order in trains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286000" algn="r"/>
                <a:tab pos="3657600" algn="ctr"/>
                <a:tab pos="4572000" algn="l"/>
              </a:tabLst>
            </a:pPr>
            <a:r>
              <a:rPr lang="da-DK" sz="2400" dirty="0"/>
              <a:t>Avoid ugly work-arounds</a:t>
            </a:r>
          </a:p>
        </p:txBody>
      </p:sp>
    </p:spTree>
    <p:extLst>
      <p:ext uri="{BB962C8B-B14F-4D97-AF65-F5344CB8AC3E}">
        <p14:creationId xmlns:p14="http://schemas.microsoft.com/office/powerpoint/2010/main" val="347343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Lightweight notation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'Hi'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1 2 3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'Earth'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1 2 3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1 2 3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⍨)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'Hello'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1 2 3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# ⎕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SE</a:t>
            </a:r>
            <a:r>
              <a:rPr lang="en-US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'World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dirty="0">
                <a:latin typeface="APL385 Unicode" panose="020B0709000202000203" pitchFamily="49" charset="0"/>
              </a:rPr>
              <a:t># ⎕SE</a:t>
            </a:r>
          </a:p>
        </p:txBody>
      </p:sp>
      <p:sp>
        <p:nvSpPr>
          <p:cNvPr id="5" name="PiP">
            <a:extLst>
              <a:ext uri="{FF2B5EF4-FFF2-40B4-BE49-F238E27FC236}">
                <a16:creationId xmlns:a16="http://schemas.microsoft.com/office/drawing/2014/main" id="{4969E8BB-69E9-4926-8D2D-76F3D00B0CBD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52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Lightweight notation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da-DK" sz="2400" dirty="0"/>
              <a:t>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}×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endParaRPr lang="da-DK" sz="2400" dirty="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da-DK" sz="2400" dirty="0"/>
              <a:t>At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}@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endParaRPr lang="da-DK" sz="2400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D32D27E-1E65-4F0A-8168-C4F5400977DC}"/>
              </a:ext>
            </a:extLst>
          </p:cNvPr>
          <p:cNvSpPr/>
          <p:nvPr/>
        </p:nvSpPr>
        <p:spPr>
          <a:xfrm>
            <a:off x="3401870" y="636535"/>
            <a:ext cx="1350150" cy="956545"/>
          </a:xfrm>
          <a:prstGeom prst="wedgeEllipseCallout">
            <a:avLst>
              <a:gd name="adj1" fmla="val -14848"/>
              <a:gd name="adj2" fmla="val 6310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ea typeface="MingLiU-ExtB" panose="02020500000000000000" pitchFamily="18" charset="-120"/>
                <a:cs typeface="MV Boli" panose="02000500030200090000" pitchFamily="2" charset="0"/>
              </a:rPr>
              <a:t>f g h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20862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4864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Lightweight notation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Train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}×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r>
              <a:rPr lang="da-DK" sz="2400" dirty="0"/>
              <a:t>	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  <a:endParaRPr lang="da-DK" sz="2400" dirty="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At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}@</a:t>
            </a:r>
            <a:r>
              <a:rPr lang="da-DK" sz="2400" dirty="0">
                <a:latin typeface="APL385 Unicode" panose="020B0709000202000203" pitchFamily="49" charset="0"/>
              </a:rPr>
              <a:t>h	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@</a:t>
            </a:r>
            <a:r>
              <a:rPr lang="da-DK" sz="2400" dirty="0">
                <a:latin typeface="APL385 Unicode" panose="020B0709000202000203" pitchFamily="49" charset="0"/>
              </a:rPr>
              <a:t>h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  <a:tabLst>
                <a:tab pos="2743200" algn="l"/>
                <a:tab pos="5029200" algn="l"/>
              </a:tabLst>
            </a:pPr>
            <a:r>
              <a:rPr lang="da-DK" sz="2400" dirty="0"/>
              <a:t>Constant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893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1866</Words>
  <Application>Microsoft Office PowerPoint</Application>
  <PresentationFormat>On-screen Show (16:9)</PresentationFormat>
  <Paragraphs>390</Paragraphs>
  <Slides>45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Digital-7 Italic</vt:lpstr>
      <vt:lpstr>MV Boli</vt:lpstr>
      <vt:lpstr>Titillium Web SemiBold</vt:lpstr>
      <vt:lpstr>Calibri</vt:lpstr>
      <vt:lpstr>Courier New</vt:lpstr>
      <vt:lpstr>Arial</vt:lpstr>
      <vt:lpstr>Wingdings</vt:lpstr>
      <vt:lpstr>APL385 Unicode</vt:lpstr>
      <vt:lpstr>Titillium Web</vt:lpstr>
      <vt:lpstr>Office Theme</vt:lpstr>
      <vt:lpstr>Language Features of version 18.0 in Depth</vt:lpstr>
      <vt:lpstr>New Improved</vt:lpstr>
      <vt:lpstr>New Improved</vt:lpstr>
      <vt:lpstr>New Improved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Enough, give it to me already!</vt:lpstr>
      <vt:lpstr>New Improved</vt:lpstr>
      <vt:lpstr>PowerPoint Presentation</vt:lpstr>
      <vt:lpstr>PowerPoint Presentation</vt:lpstr>
      <vt:lpstr>PowerPoint Presentation</vt:lpstr>
      <vt:lpstr>PowerPoint Presentation</vt:lpstr>
      <vt:lpstr>Time numbers Timestamps</vt:lpstr>
      <vt:lpstr>⎕DT syntax</vt:lpstr>
      <vt:lpstr>⎕DT syntax: one-element left argument</vt:lpstr>
      <vt:lpstr>⎕DT syntax: one-element left argument</vt:lpstr>
      <vt:lpstr>⎕DT syntax: two-element left argument</vt:lpstr>
      <vt:lpstr>1200⌶ syntax</vt:lpstr>
      <vt:lpstr>1200⌶ syntax</vt:lpstr>
      <vt:lpstr>1200⌶ syntax: patterns</vt:lpstr>
      <vt:lpstr>1200⌶ syntax: numbers</vt:lpstr>
      <vt:lpstr>1200⌶ syntax: names</vt:lpstr>
      <vt:lpstr>1200⌶ syntax: names</vt:lpstr>
      <vt:lpstr>1200⌶ syntax: names</vt:lpstr>
      <vt:lpstr>1200⌶ syntax: names</vt:lpstr>
      <vt:lpstr>1200⌶ syntax: ordinals</vt:lpstr>
      <vt:lpstr>1200⌶ syntax: ordinals</vt:lpstr>
      <vt:lpstr>1200⌶ syntax: 12/24 hours</vt:lpstr>
      <vt:lpstr>1200⌶ examples</vt:lpstr>
      <vt:lpstr>New Improved</vt:lpstr>
      <vt:lpstr>New Improved</vt:lpstr>
      <vt:lpstr>Thinking in APL: Array-Oriented Solutions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16</cp:revision>
  <dcterms:created xsi:type="dcterms:W3CDTF">2020-06-08T19:16:21Z</dcterms:created>
  <dcterms:modified xsi:type="dcterms:W3CDTF">2020-06-12T09:14:26Z</dcterms:modified>
</cp:coreProperties>
</file>