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31" r:id="rId2"/>
    <p:sldId id="312" r:id="rId3"/>
    <p:sldId id="381" r:id="rId4"/>
    <p:sldId id="415" r:id="rId5"/>
    <p:sldId id="387" r:id="rId6"/>
    <p:sldId id="460" r:id="rId7"/>
    <p:sldId id="461" r:id="rId8"/>
    <p:sldId id="463" r:id="rId9"/>
    <p:sldId id="464" r:id="rId10"/>
    <p:sldId id="466" r:id="rId11"/>
    <p:sldId id="467" r:id="rId12"/>
    <p:sldId id="505" r:id="rId13"/>
    <p:sldId id="506" r:id="rId14"/>
    <p:sldId id="470" r:id="rId15"/>
    <p:sldId id="455" r:id="rId16"/>
    <p:sldId id="471" r:id="rId17"/>
    <p:sldId id="499" r:id="rId18"/>
    <p:sldId id="500" r:id="rId19"/>
    <p:sldId id="497" r:id="rId20"/>
    <p:sldId id="498" r:id="rId21"/>
    <p:sldId id="472" r:id="rId22"/>
    <p:sldId id="474" r:id="rId23"/>
    <p:sldId id="457" r:id="rId24"/>
    <p:sldId id="476" r:id="rId25"/>
    <p:sldId id="477" r:id="rId26"/>
    <p:sldId id="478" r:id="rId27"/>
    <p:sldId id="479" r:id="rId28"/>
    <p:sldId id="480" r:id="rId29"/>
    <p:sldId id="504" r:id="rId30"/>
    <p:sldId id="503" r:id="rId31"/>
    <p:sldId id="481" r:id="rId32"/>
    <p:sldId id="459" r:id="rId33"/>
    <p:sldId id="398" r:id="rId34"/>
    <p:sldId id="403" r:id="rId35"/>
    <p:sldId id="483" r:id="rId36"/>
    <p:sldId id="484" r:id="rId37"/>
    <p:sldId id="485" r:id="rId38"/>
    <p:sldId id="487" r:id="rId39"/>
    <p:sldId id="486" r:id="rId40"/>
    <p:sldId id="490" r:id="rId41"/>
    <p:sldId id="491" r:id="rId42"/>
    <p:sldId id="458" r:id="rId43"/>
    <p:sldId id="493" r:id="rId44"/>
    <p:sldId id="494" r:id="rId45"/>
    <p:sldId id="496" r:id="rId46"/>
    <p:sldId id="395" r:id="rId47"/>
    <p:sldId id="397" r:id="rId4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Consolas" panose="020B0609020204030204" pitchFamily="49" charset="0"/>
      <p:regular r:id="rId56"/>
      <p:bold r:id="rId57"/>
      <p:italic r:id="rId58"/>
      <p:boldItalic r:id="rId59"/>
    </p:embeddedFont>
    <p:embeddedFont>
      <p:font typeface="MV Boli" panose="02000500030200090000" pitchFamily="2" charset="0"/>
      <p:regular r:id="rId60"/>
    </p:embeddedFont>
    <p:embeddedFont>
      <p:font typeface="Titillium Web" panose="00000500000000000000" pitchFamily="2" charset="0"/>
      <p:regular r:id="rId61"/>
      <p:bold r:id="rId62"/>
      <p:italic r:id="rId63"/>
      <p:boldItalic r:id="rId64"/>
    </p:embeddedFont>
    <p:embeddedFont>
      <p:font typeface="Titillium Web SemiBold" panose="00000700000000000000" pitchFamily="2" charset="0"/>
      <p:bold r:id="rId65"/>
      <p:boldItalic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94949"/>
    <a:srgbClr val="F58220"/>
    <a:srgbClr val="FF9421"/>
    <a:srgbClr val="7C7DCF"/>
    <a:srgbClr val="008000"/>
    <a:srgbClr val="FFFFFF"/>
    <a:srgbClr val="EFEFBE"/>
    <a:srgbClr val="F6F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7" autoAdjust="0"/>
    <p:restoredTop sz="91825" autoAdjust="0"/>
  </p:normalViewPr>
  <p:slideViewPr>
    <p:cSldViewPr>
      <p:cViewPr>
        <p:scale>
          <a:sx n="125" d="100"/>
          <a:sy n="125" d="100"/>
        </p:scale>
        <p:origin x="72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font" Target="fonts/font5.fntdata"/><Relationship Id="rId63" Type="http://schemas.openxmlformats.org/officeDocument/2006/relationships/font" Target="fonts/font1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3.fntdata"/><Relationship Id="rId58" Type="http://schemas.openxmlformats.org/officeDocument/2006/relationships/font" Target="fonts/font8.fntdata"/><Relationship Id="rId66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7.fntdata"/><Relationship Id="rId61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2.fntdata"/><Relationship Id="rId60" Type="http://schemas.openxmlformats.org/officeDocument/2006/relationships/font" Target="fonts/font10.fntdata"/><Relationship Id="rId65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6.fntdata"/><Relationship Id="rId64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9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4.fntdata"/><Relationship Id="rId62" Type="http://schemas.openxmlformats.org/officeDocument/2006/relationships/font" Target="fonts/font12.fntdata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AEF8A-5BB8-41C8-B8C2-160617C17EF4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0660A-27FD-4528-AE7F-EC6080404E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40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1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7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33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93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24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24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662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31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723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1" r:id="rId7"/>
    <p:sldLayoutId id="2147483762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Language Features of version 18.0 in Depth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3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600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>
                <a:latin typeface="APL385 Unicode" panose="020B0709000202000203" pitchFamily="49" charset="0"/>
              </a:rPr>
              <a:t>      </a:t>
            </a:r>
            <a:endParaRPr lang="en-GB" sz="24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⎕JSON↓⍣(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↓⍣(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+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│0 1 2│abc│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│3 4 5│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97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┌─────────────┬───┐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│┌─────┬─────┐│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││0 1 2│3 4 5││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│└─────┴─────┘│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└─────────────┴───┘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⎕JSON{</a:t>
            </a:r>
            <a:r>
              <a:rPr lang="en-GB" sz="24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0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=≡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&lt;</a:t>
            </a:r>
            <a:r>
              <a:rPr lang="en-GB" sz="24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≢⍴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:∇↓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 ⋄ ∇¨</a:t>
            </a:r>
            <a:r>
              <a:rPr lang="en-GB" sz="2400" dirty="0">
                <a:latin typeface="APL385 Unicode" panose="020B0709000202000203" pitchFamily="49" charset="0"/>
              </a:rPr>
              <a:t>⍵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GB" sz="2400" dirty="0">
                <a:latin typeface="APL385 Unicode" panose="020B0709000202000203" pitchFamily="49" charset="0"/>
              </a:rPr>
              <a:t>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item "data[1]"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of </a:t>
            </a:r>
            <a:r>
              <a:rPr lang="en-GB" sz="2400" dirty="0" err="1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thent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 c</a:t>
            </a:r>
            <a:r>
              <a:rPr lang="en-GB" sz="2400" dirty="0">
                <a:latin typeface="APL385 Unicode" panose="020B0709000202000203" pitchFamily="49" charset="0"/>
              </a:rPr>
              <a:t>      ⎕JSON{0=≡⍵:⍵ ⋄ 1&lt;≢⍴⍵:∇↓⍵ ⋄ ∇¨⍵}ns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00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ns</a:t>
            </a: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{"data":[[[1,2,3],[4,5,6]],"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"]}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2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55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) 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abc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⋄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 'ns'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NS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'data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endParaRPr lang="en-GB" sz="12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4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' 'Split'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⍣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⊢   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┌─────────────┬───┐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│┌─────┬─────┐│</a:t>
            </a:r>
            <a:r>
              <a:rPr lang="en-GB" sz="2400" dirty="0" err="1">
                <a:latin typeface="APL385 Unicode" panose="020B0709000202000203" pitchFamily="49" charset="0"/>
              </a:rPr>
              <a:t>abc</a:t>
            </a:r>
            <a:r>
              <a:rPr lang="en-GB" sz="2400" dirty="0">
                <a:latin typeface="APL385 Unicode" panose="020B0709000202000203" pitchFamily="49" charset="0"/>
              </a:rPr>
              <a:t>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││0 1 2│3 4 5││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│└─────┴─────┘│   │</a:t>
            </a:r>
            <a:br>
              <a:rPr lang="en-GB" sz="2400" dirty="0">
                <a:latin typeface="APL385 Unicode" panose="020B0709000202000203" pitchFamily="49" charset="0"/>
              </a:rPr>
            </a:br>
            <a:r>
              <a:rPr lang="en-GB" sz="2400" dirty="0">
                <a:latin typeface="APL385 Unicode" panose="020B0709000202000203" pitchFamily="49" charset="0"/>
              </a:rPr>
              <a:t>└─────────────┴───┘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93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JSON for Humans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sz="3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C5E1BE5-962E-4F7D-9FB9-5D0D0CE292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3107" y="1437100"/>
            <a:ext cx="1877786" cy="4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44625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44625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"\v"],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0918FC-2EA3-4ED3-8B05-AF983B2E3501}"/>
              </a:ext>
            </a:extLst>
          </p:cNvPr>
          <p:cNvSpPr/>
          <p:nvPr/>
        </p:nvSpPr>
        <p:spPr>
          <a:xfrm>
            <a:off x="396060" y="1041580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85C76AD-C8E0-4566-8AD1-EE087FDB42C9}"/>
              </a:ext>
            </a:extLst>
          </p:cNvPr>
          <p:cNvSpPr/>
          <p:nvPr/>
        </p:nvSpPr>
        <p:spPr>
          <a:xfrm>
            <a:off x="1396303" y="1047744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A57843-2C88-49B7-9590-8B85194ECB5C}"/>
              </a:ext>
            </a:extLst>
          </p:cNvPr>
          <p:cNvSpPr/>
          <p:nvPr/>
        </p:nvSpPr>
        <p:spPr>
          <a:xfrm>
            <a:off x="656565" y="1314867"/>
            <a:ext cx="731520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44625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44625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// memory limit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3A57843-2C88-49B7-9590-8B85194ECB5C}"/>
              </a:ext>
            </a:extLst>
          </p:cNvPr>
          <p:cNvSpPr/>
          <p:nvPr/>
        </p:nvSpPr>
        <p:spPr>
          <a:xfrm>
            <a:off x="2392794" y="1311610"/>
            <a:ext cx="822960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E0783F-AE6C-4B8B-BCEF-A902F25A6E95}"/>
              </a:ext>
            </a:extLst>
          </p:cNvPr>
          <p:cNvSpPr/>
          <p:nvPr/>
        </p:nvSpPr>
        <p:spPr>
          <a:xfrm>
            <a:off x="2482805" y="1588611"/>
            <a:ext cx="82295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446259"/>
            <a:ext cx="4410491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446259"/>
            <a:ext cx="4244280" cy="404809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latin typeface="Titillium Web" panose="00000500000000000000" pitchFamily="2" charset="0"/>
                <a:ea typeface="+mj-ea"/>
                <a:cs typeface="+mj-cs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/* memory limit */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ROOTDIR: "/my-own/root/direct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</a:t>
            </a: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</a:rPr>
              <a:t>ory</a:t>
            </a:r>
            <a:r>
              <a:rPr lang="en-GB" sz="1600" b="1" dirty="0"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: '</a:t>
            </a:r>
            <a:r>
              <a:rPr lang="en-GB" sz="1600" b="1" dirty="0" err="1">
                <a:latin typeface="Consolas" panose="020B0609020204030204" pitchFamily="49" charset="0"/>
              </a:rPr>
              <a:t>quote</a:t>
            </a:r>
            <a:r>
              <a:rPr lang="en-GB" sz="16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latin typeface="Consolas" panose="020B0609020204030204" pitchFamily="49" charset="0"/>
              </a:rPr>
              <a:t>me</a:t>
            </a:r>
            <a:r>
              <a:rPr lang="en-GB" sz="1600" b="1" dirty="0">
                <a:latin typeface="Consolas" panose="020B0609020204030204" pitchFamily="49" charset="0"/>
              </a:rPr>
              <a:t>',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itle 6" hidden="1">
            <a:extLst>
              <a:ext uri="{FF2B5EF4-FFF2-40B4-BE49-F238E27FC236}">
                <a16:creationId xmlns:a16="http://schemas.microsoft.com/office/drawing/2014/main" id="{66D2C0F1-BA1F-4C9D-B1BE-787B42ABA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`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FE0783F-AE6C-4B8B-BCEF-A902F25A6E95}"/>
              </a:ext>
            </a:extLst>
          </p:cNvPr>
          <p:cNvSpPr/>
          <p:nvPr/>
        </p:nvSpPr>
        <p:spPr>
          <a:xfrm>
            <a:off x="2482805" y="1581640"/>
            <a:ext cx="82295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DF26004-67E4-40E6-AA24-62B7F67A9586}"/>
              </a:ext>
            </a:extLst>
          </p:cNvPr>
          <p:cNvSpPr/>
          <p:nvPr/>
        </p:nvSpPr>
        <p:spPr>
          <a:xfrm>
            <a:off x="1957420" y="1851670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E76FB62-7A00-4201-8AB2-CF607D52D3D5}"/>
              </a:ext>
            </a:extLst>
          </p:cNvPr>
          <p:cNvSpPr/>
          <p:nvPr/>
        </p:nvSpPr>
        <p:spPr>
          <a:xfrm>
            <a:off x="2889750" y="2346725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31F23C0-814F-4E65-9D4D-726BCAAE9DD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6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9" grpId="0" animBg="1"/>
      <p:bldP spid="19" grpId="1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446259"/>
            <a:ext cx="4410491" cy="404809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prstClr val="black"/>
                </a:solidFill>
                <a:latin typeface="Titillium Web" panose="00000500000000000000" pitchFamily="2" charset="0"/>
              </a:rPr>
              <a:t>	JSON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"FNAME": "[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446259"/>
            <a:ext cx="4244280" cy="4048098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3600" b="1" dirty="0">
                <a:solidFill>
                  <a:prstClr val="black"/>
                </a:solidFill>
                <a:latin typeface="Titillium Web" panose="00000500000000000000" pitchFamily="2" charset="0"/>
              </a:rPr>
              <a:t>	JSON5</a:t>
            </a:r>
          </a:p>
          <a:p>
            <a:pPr marL="0" indent="0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/* memory limit */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ROOTDIR: "/my-own/root/direct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</a:t>
            </a: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</a:rPr>
              <a:t>ory</a:t>
            </a:r>
            <a:r>
              <a:rPr lang="en-GB" sz="1600" b="1" dirty="0"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: '</a:t>
            </a:r>
            <a:r>
              <a:rPr lang="en-GB" sz="1600" b="1" dirty="0" err="1">
                <a:latin typeface="Consolas" panose="020B0609020204030204" pitchFamily="49" charset="0"/>
              </a:rPr>
              <a:t>quote</a:t>
            </a:r>
            <a:r>
              <a:rPr lang="en-GB" sz="16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latin typeface="Consolas" panose="020B0609020204030204" pitchFamily="49" charset="0"/>
              </a:rPr>
              <a:t>me</a:t>
            </a:r>
            <a:r>
              <a:rPr lang="en-GB" sz="1600" b="1" dirty="0">
                <a:latin typeface="Consolas" panose="020B0609020204030204" pitchFamily="49" charset="0"/>
              </a:rPr>
              <a:t>'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FNAME: '[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]/filename',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456804-1002-4065-840F-61A8AD316050}"/>
              </a:ext>
            </a:extLst>
          </p:cNvPr>
          <p:cNvSpPr/>
          <p:nvPr/>
        </p:nvSpPr>
        <p:spPr>
          <a:xfrm>
            <a:off x="3401870" y="238699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876A35-CFF2-4391-B915-07A39795828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8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42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21682-95CC-4954-B578-35B9EAC97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09" y="446259"/>
            <a:ext cx="4410491" cy="404809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	JSON</a:t>
            </a:r>
          </a:p>
          <a:p>
            <a:pPr marL="0" marR="0" lvl="0" indent="0" algn="l" defTabSz="9144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"Settings": 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"9&amp;11": ["\t", "\u000B"], 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"MAXWS": "2GB",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"ROOTDIR":                    "/my-own/root/directory",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": "quote\"me"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"FNAME": "[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]/filename"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DDFC8-1E72-4AAE-AA58-187FEBDC9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28221" y="446259"/>
            <a:ext cx="4244280" cy="404809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+mn-cs"/>
              </a:rPr>
              <a:t>	JSON5</a:t>
            </a:r>
          </a:p>
          <a:p>
            <a:pPr marL="0" marR="0" lvl="0" indent="0" algn="l" defTabSz="914400" rtl="0" eaLnBrk="1" fontAlgn="auto" latinLnBrk="0" hangingPunct="1">
              <a:lnSpc>
                <a:spcPts val="400"/>
              </a:lnSpc>
              <a:spcBef>
                <a:spcPts val="0"/>
              </a:spcBef>
              <a:spcAft>
                <a:spcPts val="40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{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Settings</a:t>
            </a:r>
            <a:r>
              <a:rPr lang="en-GB" sz="1600" b="1" dirty="0">
                <a:latin typeface="Consolas" panose="020B0609020204030204" pitchFamily="49" charset="0"/>
              </a:rPr>
              <a:t>: {</a:t>
            </a:r>
            <a:endParaRPr lang="en-GB" sz="1600" b="1" dirty="0">
              <a:highlight>
                <a:srgbClr val="FFFF00"/>
              </a:highlight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"9&amp;11"</a:t>
            </a:r>
            <a:r>
              <a:rPr lang="en-GB" sz="1600" b="1" dirty="0">
                <a:latin typeface="Consolas" panose="020B0609020204030204" pitchFamily="49" charset="0"/>
              </a:rPr>
              <a:t>: ["\t", 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\v</a:t>
            </a:r>
            <a:r>
              <a:rPr lang="en-GB" sz="1600" b="1" dirty="0">
                <a:latin typeface="Consolas" panose="020B0609020204030204" pitchFamily="49" charset="0"/>
              </a:rPr>
              <a:t>"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,</a:t>
            </a:r>
            <a:r>
              <a:rPr lang="en-GB" sz="1600" b="1" dirty="0">
                <a:latin typeface="Consolas" panose="020B0609020204030204" pitchFamily="49" charset="0"/>
              </a:rPr>
              <a:t>],   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MAXWS: "2GB", 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/* memory limit */</a:t>
            </a:r>
            <a:endParaRPr lang="en-GB" sz="1600" b="1" dirty="0">
              <a:latin typeface="Consolas" panose="020B06090202040302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ROOTDIR: "/my-own/root/direct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\</a:t>
            </a:r>
            <a:b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</a:br>
            <a:r>
              <a:rPr lang="en-GB" sz="1600" b="1" dirty="0" err="1">
                <a:latin typeface="Consolas" panose="020B0609020204030204" pitchFamily="49" charset="0"/>
              </a:rPr>
              <a:t>ory</a:t>
            </a:r>
            <a:r>
              <a:rPr lang="en-GB" sz="1600" b="1" dirty="0">
                <a:latin typeface="Consolas" panose="020B0609020204030204" pitchFamily="49" charset="0"/>
              </a:rPr>
              <a:t>",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</a:t>
            </a:r>
            <a:r>
              <a:rPr lang="en-GB" sz="1600" b="1" dirty="0" err="1">
                <a:latin typeface="Consolas" panose="020B0609020204030204" pitchFamily="49" charset="0"/>
              </a:rPr>
              <a:t>UserOption</a:t>
            </a:r>
            <a:r>
              <a:rPr lang="en-GB" sz="1600" b="1" dirty="0">
                <a:latin typeface="Consolas" panose="020B0609020204030204" pitchFamily="49" charset="0"/>
              </a:rPr>
              <a:t>: '</a:t>
            </a:r>
            <a:r>
              <a:rPr lang="en-GB" sz="1600" b="1" dirty="0" err="1">
                <a:latin typeface="Consolas" panose="020B0609020204030204" pitchFamily="49" charset="0"/>
              </a:rPr>
              <a:t>quote</a:t>
            </a:r>
            <a:r>
              <a:rPr lang="en-GB" sz="1600" b="1" dirty="0" err="1">
                <a:highlight>
                  <a:srgbClr val="FFFF00"/>
                </a:highlight>
                <a:latin typeface="Consolas" panose="020B0609020204030204" pitchFamily="49" charset="0"/>
              </a:rPr>
              <a:t>"</a:t>
            </a:r>
            <a:r>
              <a:rPr lang="en-GB" sz="1600" b="1" dirty="0" err="1">
                <a:latin typeface="Consolas" panose="020B0609020204030204" pitchFamily="49" charset="0"/>
              </a:rPr>
              <a:t>me</a:t>
            </a:r>
            <a:r>
              <a:rPr lang="en-GB" sz="1600" b="1" dirty="0">
                <a:latin typeface="Consolas" panose="020B0609020204030204" pitchFamily="49" charset="0"/>
              </a:rPr>
              <a:t>'</a:t>
            </a:r>
            <a:r>
              <a:rPr lang="en-GB" sz="1600" b="1" dirty="0">
                <a:highlight>
                  <a:srgbClr val="FFFF00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  FNAME: '[</a:t>
            </a:r>
            <a:r>
              <a:rPr lang="en-GB" sz="1600" b="1" dirty="0" err="1">
                <a:latin typeface="Consolas" panose="020B0609020204030204" pitchFamily="49" charset="0"/>
              </a:rPr>
              <a:t>rootdir</a:t>
            </a:r>
            <a:r>
              <a:rPr lang="en-GB" sz="1600" b="1" dirty="0">
                <a:latin typeface="Consolas" panose="020B0609020204030204" pitchFamily="49" charset="0"/>
              </a:rPr>
              <a:t>]/filename',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PiP">
            <a:extLst>
              <a:ext uri="{FF2B5EF4-FFF2-40B4-BE49-F238E27FC236}">
                <a16:creationId xmlns:a16="http://schemas.microsoft.com/office/drawing/2014/main" id="{E2401EE5-D33D-45A0-8A31-729B13D9FBB6}"/>
              </a:ext>
            </a:extLst>
          </p:cNvPr>
          <p:cNvSpPr txBox="1"/>
          <p:nvPr/>
        </p:nvSpPr>
        <p:spPr>
          <a:xfrm>
            <a:off x="5929200" y="2817603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456804-1002-4065-840F-61A8AD316050}"/>
              </a:ext>
            </a:extLst>
          </p:cNvPr>
          <p:cNvSpPr/>
          <p:nvPr/>
        </p:nvSpPr>
        <p:spPr>
          <a:xfrm>
            <a:off x="3401870" y="238699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2080C0-E503-4BC1-8915-1E90790937E9}"/>
              </a:ext>
            </a:extLst>
          </p:cNvPr>
          <p:cNvSpPr/>
          <p:nvPr/>
        </p:nvSpPr>
        <p:spPr>
          <a:xfrm>
            <a:off x="3118025" y="1351881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F9638C9-2111-4B58-B363-7015FEA8B0B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3E1F29F-553B-496E-ABB3-A530CB44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501520"/>
            <a:ext cx="3695238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80"/>
            <a:ext cx="9811089" cy="355539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ns.Settings'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⎕NS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⍬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ns.Settings.FNAME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'[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rootdir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]/filename'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ns.Settings.MAXWS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'2GB'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 err="1">
                <a:latin typeface="APL385 Unicode" panose="020B0709000202000203" pitchFamily="49" charset="0"/>
              </a:rPr>
              <a:t>ns.Settings.ROOTDIR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'/my-own/root/directory'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ns.Settings.</a:t>
            </a:r>
            <a:r>
              <a:rPr lang="en-GB" sz="2000" dirty="0" err="1">
                <a:latin typeface="APL385 Unicode" panose="020B0709000202000203" pitchFamily="49" charset="0"/>
              </a:rPr>
              <a:t>UserOption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quote"me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ns.Settings.∆911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←,¨⎕UCS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9 11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9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Try this!</a:t>
            </a:r>
          </a:p>
        </p:txBody>
      </p:sp>
      <p:sp>
        <p:nvSpPr>
          <p:cNvPr id="3" name="JSON5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9811089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'Compact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0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'Dialect' 'JSON5'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{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Settings: {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FNAME: "[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rootdir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]/filename",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MAXWS: "2GB",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ROOTDIR: "/my-own/root/directory",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UserOption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'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quote</a:t>
            </a:r>
            <a:r>
              <a:rPr lang="en-GB" sz="2000" dirty="0" err="1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me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'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,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∆911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[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"\t",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"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\x0B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,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]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,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}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,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}                                   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879F2DD7-3EE8-4BAD-960D-A81783BB8932}"/>
              </a:ext>
            </a:extLst>
          </p:cNvPr>
          <p:cNvSpPr/>
          <p:nvPr/>
        </p:nvSpPr>
        <p:spPr>
          <a:xfrm>
            <a:off x="3026561" y="3336835"/>
            <a:ext cx="1463040" cy="1008511"/>
          </a:xfrm>
          <a:prstGeom prst="wedgeEllipseCallout">
            <a:avLst>
              <a:gd name="adj1" fmla="val -86628"/>
              <a:gd name="adj2" fmla="val 13035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\v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in 19.0</a:t>
            </a:r>
          </a:p>
        </p:txBody>
      </p:sp>
      <p:sp>
        <p:nvSpPr>
          <p:cNvPr id="6" name="JSON">
            <a:extLst>
              <a:ext uri="{FF2B5EF4-FFF2-40B4-BE49-F238E27FC236}">
                <a16:creationId xmlns:a16="http://schemas.microsoft.com/office/drawing/2014/main" id="{9766ABD1-D5F3-4C2A-8F09-5A9DC758AE1C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0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'Compact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0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ns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{       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Settings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{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FNAME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"[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rootdir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]/filename",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MAXWS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"2GB",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ROOTDIR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"/my-own/root/directory",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UserOption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quote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me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,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∆911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"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[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"\t",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"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\u000B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"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]   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}                                    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}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655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  <p:bldP spid="3" grpId="4"/>
      <p:bldP spid="5" grpId="0" animBg="1"/>
      <p:bldP spid="6" grpId="0"/>
      <p:bldP spid="6" grpId="1"/>
      <p:bldP spid="6" grpId="2"/>
      <p:bldP spid="6" grpId="3"/>
      <p:bldP spid="6" grpId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Regex-free search and replace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No need for escaping everything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sz="3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R⍠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b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</a:b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sz="36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61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9811089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'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Dyalog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 </a:t>
            </a:r>
            <a:r>
              <a:rPr lang="en-GB" sz="2000" dirty="0">
                <a:latin typeface="APL385 Unicode" panose="020B0709000202000203" pitchFamily="49" charset="0"/>
              </a:rPr>
              <a:t>Sub 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%Entity%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Re: </a:t>
            </a:r>
            <a:r>
              <a:rPr lang="en-GB" sz="2000" dirty="0" err="1">
                <a:latin typeface="APL385 Unicode" panose="020B0709000202000203" pitchFamily="49" charset="0"/>
              </a:rPr>
              <a:t>Dyalog</a:t>
            </a:r>
            <a:r>
              <a:rPr lang="en-GB" sz="2000" dirty="0">
                <a:latin typeface="APL385 Unicode" panose="020B0709000202000203" pitchFamily="49" charset="0"/>
              </a:rPr>
              <a:t> funds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'Dad &amp; Sons' </a:t>
            </a:r>
            <a:r>
              <a:rPr lang="en-GB" sz="2000" dirty="0">
                <a:latin typeface="APL385 Unicode" panose="020B0709000202000203" pitchFamily="49" charset="0"/>
              </a:rPr>
              <a:t>Sub 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%Entity%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Dad %Entity% Sons funds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D01FFE-462B-45D3-A2D5-599E02EFE083}"/>
              </a:ext>
            </a:extLst>
          </p:cNvPr>
          <p:cNvSpPr/>
          <p:nvPr/>
        </p:nvSpPr>
        <p:spPr>
          <a:xfrm>
            <a:off x="1912415" y="202695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acepalm">
            <a:extLst>
              <a:ext uri="{FF2B5EF4-FFF2-40B4-BE49-F238E27FC236}">
                <a16:creationId xmlns:a16="http://schemas.microsoft.com/office/drawing/2014/main" id="{E885B583-9F26-436C-8422-80DC57A1DE14}"/>
              </a:ext>
            </a:extLst>
          </p:cNvPr>
          <p:cNvSpPr txBox="1"/>
          <p:nvPr/>
        </p:nvSpPr>
        <p:spPr>
          <a:xfrm>
            <a:off x="6963869" y="850814"/>
            <a:ext cx="179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9421"/>
                </a:solidFill>
              </a:rPr>
              <a:t>🤦</a:t>
            </a:r>
          </a:p>
        </p:txBody>
      </p:sp>
      <p:grpSp>
        <p:nvGrpSpPr>
          <p:cNvPr id="13" name="Bug free">
            <a:extLst>
              <a:ext uri="{FF2B5EF4-FFF2-40B4-BE49-F238E27FC236}">
                <a16:creationId xmlns:a16="http://schemas.microsoft.com/office/drawing/2014/main" id="{7A83170B-6905-4013-A0F6-B24404C3F97A}"/>
              </a:ext>
            </a:extLst>
          </p:cNvPr>
          <p:cNvGrpSpPr/>
          <p:nvPr/>
        </p:nvGrpSpPr>
        <p:grpSpPr>
          <a:xfrm>
            <a:off x="7151736" y="923170"/>
            <a:ext cx="1424948" cy="1424948"/>
            <a:chOff x="6837462" y="923170"/>
            <a:chExt cx="1424948" cy="1424948"/>
          </a:xfrm>
        </p:grpSpPr>
        <p:sp>
          <p:nvSpPr>
            <p:cNvPr id="11" name="&quot;Not Allowed&quot; Symbol 10">
              <a:extLst>
                <a:ext uri="{FF2B5EF4-FFF2-40B4-BE49-F238E27FC236}">
                  <a16:creationId xmlns:a16="http://schemas.microsoft.com/office/drawing/2014/main" id="{8F068016-06D7-4867-B9FC-9DB12688A200}"/>
                </a:ext>
              </a:extLst>
            </p:cNvPr>
            <p:cNvSpPr/>
            <p:nvPr/>
          </p:nvSpPr>
          <p:spPr>
            <a:xfrm>
              <a:off x="6837462" y="923170"/>
              <a:ext cx="1424948" cy="1424948"/>
            </a:xfrm>
            <a:prstGeom prst="noSmoking">
              <a:avLst>
                <a:gd name="adj" fmla="val 0"/>
              </a:avLst>
            </a:prstGeom>
            <a:ln w="76200">
              <a:solidFill>
                <a:srgbClr val="FF94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Bug">
              <a:extLst>
                <a:ext uri="{FF2B5EF4-FFF2-40B4-BE49-F238E27FC236}">
                  <a16:creationId xmlns:a16="http://schemas.microsoft.com/office/drawing/2014/main" id="{D4210675-AE6A-4FBA-A324-418BC26A9199}"/>
                </a:ext>
              </a:extLst>
            </p:cNvPr>
            <p:cNvSpPr/>
            <p:nvPr/>
          </p:nvSpPr>
          <p:spPr>
            <a:xfrm>
              <a:off x="7041916" y="1160842"/>
              <a:ext cx="1008953" cy="949604"/>
            </a:xfrm>
            <a:custGeom>
              <a:avLst/>
              <a:gdLst>
                <a:gd name="connsiteX0" fmla="*/ 964441 w 1008953"/>
                <a:gd name="connsiteY0" fmla="*/ 489640 h 949604"/>
                <a:gd name="connsiteX1" fmla="*/ 845741 w 1008953"/>
                <a:gd name="connsiteY1" fmla="*/ 489640 h 949604"/>
                <a:gd name="connsiteX2" fmla="*/ 845741 w 1008953"/>
                <a:gd name="connsiteY2" fmla="*/ 315189 h 949604"/>
                <a:gd name="connsiteX3" fmla="*/ 921729 w 1008953"/>
                <a:gd name="connsiteY3" fmla="*/ 239200 h 949604"/>
                <a:gd name="connsiteX4" fmla="*/ 921729 w 1008953"/>
                <a:gd name="connsiteY4" fmla="*/ 176250 h 949604"/>
                <a:gd name="connsiteX5" fmla="*/ 858779 w 1008953"/>
                <a:gd name="connsiteY5" fmla="*/ 176250 h 949604"/>
                <a:gd name="connsiteX6" fmla="*/ 782790 w 1008953"/>
                <a:gd name="connsiteY6" fmla="*/ 252239 h 949604"/>
                <a:gd name="connsiteX7" fmla="*/ 758570 w 1008953"/>
                <a:gd name="connsiteY7" fmla="*/ 252239 h 949604"/>
                <a:gd name="connsiteX8" fmla="*/ 506332 w 1008953"/>
                <a:gd name="connsiteY8" fmla="*/ 0 h 949604"/>
                <a:gd name="connsiteX9" fmla="*/ 254093 w 1008953"/>
                <a:gd name="connsiteY9" fmla="*/ 252239 h 949604"/>
                <a:gd name="connsiteX10" fmla="*/ 226163 w 1008953"/>
                <a:gd name="connsiteY10" fmla="*/ 252239 h 949604"/>
                <a:gd name="connsiteX11" fmla="*/ 150176 w 1008953"/>
                <a:gd name="connsiteY11" fmla="*/ 176250 h 949604"/>
                <a:gd name="connsiteX12" fmla="*/ 87226 w 1008953"/>
                <a:gd name="connsiteY12" fmla="*/ 176250 h 949604"/>
                <a:gd name="connsiteX13" fmla="*/ 87226 w 1008953"/>
                <a:gd name="connsiteY13" fmla="*/ 239200 h 949604"/>
                <a:gd name="connsiteX14" fmla="*/ 163213 w 1008953"/>
                <a:gd name="connsiteY14" fmla="*/ 315189 h 949604"/>
                <a:gd name="connsiteX15" fmla="*/ 163213 w 1008953"/>
                <a:gd name="connsiteY15" fmla="*/ 489640 h 949604"/>
                <a:gd name="connsiteX16" fmla="*/ 44513 w 1008953"/>
                <a:gd name="connsiteY16" fmla="*/ 489640 h 949604"/>
                <a:gd name="connsiteX17" fmla="*/ 0 w 1008953"/>
                <a:gd name="connsiteY17" fmla="*/ 534152 h 949604"/>
                <a:gd name="connsiteX18" fmla="*/ 44513 w 1008953"/>
                <a:gd name="connsiteY18" fmla="*/ 578665 h 949604"/>
                <a:gd name="connsiteX19" fmla="*/ 163213 w 1008953"/>
                <a:gd name="connsiteY19" fmla="*/ 578665 h 949604"/>
                <a:gd name="connsiteX20" fmla="*/ 163213 w 1008953"/>
                <a:gd name="connsiteY20" fmla="*/ 623178 h 949604"/>
                <a:gd name="connsiteX21" fmla="*/ 203449 w 1008953"/>
                <a:gd name="connsiteY21" fmla="*/ 772230 h 949604"/>
                <a:gd name="connsiteX22" fmla="*/ 102062 w 1008953"/>
                <a:gd name="connsiteY22" fmla="*/ 873617 h 949604"/>
                <a:gd name="connsiteX23" fmla="*/ 102062 w 1008953"/>
                <a:gd name="connsiteY23" fmla="*/ 936567 h 949604"/>
                <a:gd name="connsiteX24" fmla="*/ 165012 w 1008953"/>
                <a:gd name="connsiteY24" fmla="*/ 936567 h 949604"/>
                <a:gd name="connsiteX25" fmla="*/ 259655 w 1008953"/>
                <a:gd name="connsiteY25" fmla="*/ 841924 h 949604"/>
                <a:gd name="connsiteX26" fmla="*/ 459964 w 1008953"/>
                <a:gd name="connsiteY26" fmla="*/ 919929 h 949604"/>
                <a:gd name="connsiteX27" fmla="*/ 548990 w 1008953"/>
                <a:gd name="connsiteY27" fmla="*/ 919929 h 949604"/>
                <a:gd name="connsiteX28" fmla="*/ 749298 w 1008953"/>
                <a:gd name="connsiteY28" fmla="*/ 841924 h 949604"/>
                <a:gd name="connsiteX29" fmla="*/ 843942 w 1008953"/>
                <a:gd name="connsiteY29" fmla="*/ 936567 h 949604"/>
                <a:gd name="connsiteX30" fmla="*/ 906892 w 1008953"/>
                <a:gd name="connsiteY30" fmla="*/ 936567 h 949604"/>
                <a:gd name="connsiteX31" fmla="*/ 906892 w 1008953"/>
                <a:gd name="connsiteY31" fmla="*/ 873617 h 949604"/>
                <a:gd name="connsiteX32" fmla="*/ 805505 w 1008953"/>
                <a:gd name="connsiteY32" fmla="*/ 772230 h 949604"/>
                <a:gd name="connsiteX33" fmla="*/ 845741 w 1008953"/>
                <a:gd name="connsiteY33" fmla="*/ 623178 h 949604"/>
                <a:gd name="connsiteX34" fmla="*/ 845741 w 1008953"/>
                <a:gd name="connsiteY34" fmla="*/ 578665 h 949604"/>
                <a:gd name="connsiteX35" fmla="*/ 964441 w 1008953"/>
                <a:gd name="connsiteY35" fmla="*/ 578665 h 949604"/>
                <a:gd name="connsiteX36" fmla="*/ 1008954 w 1008953"/>
                <a:gd name="connsiteY36" fmla="*/ 534152 h 949604"/>
                <a:gd name="connsiteX37" fmla="*/ 964441 w 1008953"/>
                <a:gd name="connsiteY37" fmla="*/ 489640 h 949604"/>
                <a:gd name="connsiteX38" fmla="*/ 506332 w 1008953"/>
                <a:gd name="connsiteY38" fmla="*/ 89025 h 949604"/>
                <a:gd name="connsiteX39" fmla="*/ 669545 w 1008953"/>
                <a:gd name="connsiteY39" fmla="*/ 252239 h 949604"/>
                <a:gd name="connsiteX40" fmla="*/ 343118 w 1008953"/>
                <a:gd name="connsiteY40" fmla="*/ 252239 h 949604"/>
                <a:gd name="connsiteX41" fmla="*/ 506332 w 1008953"/>
                <a:gd name="connsiteY41" fmla="*/ 89025 h 949604"/>
                <a:gd name="connsiteX42" fmla="*/ 548990 w 1008953"/>
                <a:gd name="connsiteY42" fmla="*/ 830904 h 949604"/>
                <a:gd name="connsiteX43" fmla="*/ 548990 w 1008953"/>
                <a:gd name="connsiteY43" fmla="*/ 482221 h 949604"/>
                <a:gd name="connsiteX44" fmla="*/ 526733 w 1008953"/>
                <a:gd name="connsiteY44" fmla="*/ 459964 h 949604"/>
                <a:gd name="connsiteX45" fmla="*/ 482221 w 1008953"/>
                <a:gd name="connsiteY45" fmla="*/ 459964 h 949604"/>
                <a:gd name="connsiteX46" fmla="*/ 459964 w 1008953"/>
                <a:gd name="connsiteY46" fmla="*/ 482221 h 949604"/>
                <a:gd name="connsiteX47" fmla="*/ 459964 w 1008953"/>
                <a:gd name="connsiteY47" fmla="*/ 830904 h 949604"/>
                <a:gd name="connsiteX48" fmla="*/ 252238 w 1008953"/>
                <a:gd name="connsiteY48" fmla="*/ 623178 h 949604"/>
                <a:gd name="connsiteX49" fmla="*/ 252238 w 1008953"/>
                <a:gd name="connsiteY49" fmla="*/ 341264 h 949604"/>
                <a:gd name="connsiteX50" fmla="*/ 756715 w 1008953"/>
                <a:gd name="connsiteY50" fmla="*/ 341264 h 949604"/>
                <a:gd name="connsiteX51" fmla="*/ 756715 w 1008953"/>
                <a:gd name="connsiteY51" fmla="*/ 623178 h 949604"/>
                <a:gd name="connsiteX52" fmla="*/ 548990 w 1008953"/>
                <a:gd name="connsiteY52" fmla="*/ 830904 h 94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08953" h="949604">
                  <a:moveTo>
                    <a:pt x="964441" y="489640"/>
                  </a:moveTo>
                  <a:lnTo>
                    <a:pt x="845741" y="489640"/>
                  </a:lnTo>
                  <a:lnTo>
                    <a:pt x="845741" y="315189"/>
                  </a:lnTo>
                  <a:lnTo>
                    <a:pt x="921729" y="239200"/>
                  </a:lnTo>
                  <a:cubicBezTo>
                    <a:pt x="939112" y="221816"/>
                    <a:pt x="939112" y="193632"/>
                    <a:pt x="921729" y="176250"/>
                  </a:cubicBezTo>
                  <a:cubicBezTo>
                    <a:pt x="904345" y="158868"/>
                    <a:pt x="876163" y="158868"/>
                    <a:pt x="858779" y="176250"/>
                  </a:cubicBezTo>
                  <a:lnTo>
                    <a:pt x="782790" y="252239"/>
                  </a:lnTo>
                  <a:lnTo>
                    <a:pt x="758570" y="252239"/>
                  </a:lnTo>
                  <a:cubicBezTo>
                    <a:pt x="758570" y="112895"/>
                    <a:pt x="645602" y="0"/>
                    <a:pt x="506332" y="0"/>
                  </a:cubicBezTo>
                  <a:cubicBezTo>
                    <a:pt x="366988" y="0"/>
                    <a:pt x="254093" y="112968"/>
                    <a:pt x="254093" y="252239"/>
                  </a:cubicBezTo>
                  <a:lnTo>
                    <a:pt x="226163" y="252239"/>
                  </a:lnTo>
                  <a:lnTo>
                    <a:pt x="150176" y="176250"/>
                  </a:lnTo>
                  <a:cubicBezTo>
                    <a:pt x="132792" y="158868"/>
                    <a:pt x="104610" y="158868"/>
                    <a:pt x="87226" y="176250"/>
                  </a:cubicBezTo>
                  <a:cubicBezTo>
                    <a:pt x="69842" y="193634"/>
                    <a:pt x="69842" y="221818"/>
                    <a:pt x="87226" y="239200"/>
                  </a:cubicBezTo>
                  <a:lnTo>
                    <a:pt x="163213" y="315189"/>
                  </a:lnTo>
                  <a:lnTo>
                    <a:pt x="163213" y="489640"/>
                  </a:lnTo>
                  <a:lnTo>
                    <a:pt x="44513" y="489640"/>
                  </a:lnTo>
                  <a:cubicBezTo>
                    <a:pt x="19929" y="489640"/>
                    <a:pt x="0" y="509568"/>
                    <a:pt x="0" y="534152"/>
                  </a:cubicBezTo>
                  <a:cubicBezTo>
                    <a:pt x="0" y="558736"/>
                    <a:pt x="19929" y="578665"/>
                    <a:pt x="44513" y="578665"/>
                  </a:cubicBezTo>
                  <a:lnTo>
                    <a:pt x="163213" y="578665"/>
                  </a:lnTo>
                  <a:lnTo>
                    <a:pt x="163213" y="623178"/>
                  </a:lnTo>
                  <a:cubicBezTo>
                    <a:pt x="163213" y="677474"/>
                    <a:pt x="177884" y="728400"/>
                    <a:pt x="203449" y="772230"/>
                  </a:cubicBezTo>
                  <a:lnTo>
                    <a:pt x="102062" y="873617"/>
                  </a:lnTo>
                  <a:cubicBezTo>
                    <a:pt x="84678" y="891001"/>
                    <a:pt x="84678" y="919183"/>
                    <a:pt x="102062" y="936567"/>
                  </a:cubicBezTo>
                  <a:cubicBezTo>
                    <a:pt x="119442" y="953950"/>
                    <a:pt x="147628" y="953951"/>
                    <a:pt x="165012" y="936567"/>
                  </a:cubicBezTo>
                  <a:lnTo>
                    <a:pt x="259655" y="841924"/>
                  </a:lnTo>
                  <a:cubicBezTo>
                    <a:pt x="312483" y="890339"/>
                    <a:pt x="382829" y="919929"/>
                    <a:pt x="459964" y="919929"/>
                  </a:cubicBezTo>
                  <a:lnTo>
                    <a:pt x="548990" y="919929"/>
                  </a:lnTo>
                  <a:cubicBezTo>
                    <a:pt x="626124" y="919929"/>
                    <a:pt x="696471" y="890339"/>
                    <a:pt x="749298" y="841924"/>
                  </a:cubicBezTo>
                  <a:lnTo>
                    <a:pt x="843942" y="936567"/>
                  </a:lnTo>
                  <a:cubicBezTo>
                    <a:pt x="861324" y="953950"/>
                    <a:pt x="889508" y="953951"/>
                    <a:pt x="906892" y="936567"/>
                  </a:cubicBezTo>
                  <a:cubicBezTo>
                    <a:pt x="924274" y="919183"/>
                    <a:pt x="924274" y="891001"/>
                    <a:pt x="906892" y="873617"/>
                  </a:cubicBezTo>
                  <a:lnTo>
                    <a:pt x="805505" y="772230"/>
                  </a:lnTo>
                  <a:cubicBezTo>
                    <a:pt x="831070" y="728402"/>
                    <a:pt x="845741" y="677474"/>
                    <a:pt x="845741" y="623178"/>
                  </a:cubicBezTo>
                  <a:lnTo>
                    <a:pt x="845741" y="578665"/>
                  </a:lnTo>
                  <a:lnTo>
                    <a:pt x="964441" y="578665"/>
                  </a:lnTo>
                  <a:cubicBezTo>
                    <a:pt x="989025" y="578665"/>
                    <a:pt x="1008954" y="558736"/>
                    <a:pt x="1008954" y="534152"/>
                  </a:cubicBezTo>
                  <a:cubicBezTo>
                    <a:pt x="1008954" y="509568"/>
                    <a:pt x="989025" y="489640"/>
                    <a:pt x="964441" y="489640"/>
                  </a:cubicBezTo>
                  <a:close/>
                  <a:moveTo>
                    <a:pt x="506332" y="89025"/>
                  </a:moveTo>
                  <a:cubicBezTo>
                    <a:pt x="596472" y="89025"/>
                    <a:pt x="669545" y="162099"/>
                    <a:pt x="669545" y="252239"/>
                  </a:cubicBezTo>
                  <a:lnTo>
                    <a:pt x="343118" y="252239"/>
                  </a:lnTo>
                  <a:cubicBezTo>
                    <a:pt x="343118" y="162099"/>
                    <a:pt x="416192" y="89025"/>
                    <a:pt x="506332" y="89025"/>
                  </a:cubicBezTo>
                  <a:close/>
                  <a:moveTo>
                    <a:pt x="548990" y="830904"/>
                  </a:moveTo>
                  <a:lnTo>
                    <a:pt x="548990" y="482221"/>
                  </a:lnTo>
                  <a:cubicBezTo>
                    <a:pt x="548990" y="469930"/>
                    <a:pt x="539024" y="459964"/>
                    <a:pt x="526733" y="459964"/>
                  </a:cubicBezTo>
                  <a:lnTo>
                    <a:pt x="482221" y="459964"/>
                  </a:lnTo>
                  <a:cubicBezTo>
                    <a:pt x="469929" y="459964"/>
                    <a:pt x="459964" y="469930"/>
                    <a:pt x="459964" y="482221"/>
                  </a:cubicBezTo>
                  <a:lnTo>
                    <a:pt x="459964" y="830904"/>
                  </a:lnTo>
                  <a:cubicBezTo>
                    <a:pt x="345424" y="830904"/>
                    <a:pt x="252238" y="737718"/>
                    <a:pt x="252238" y="623178"/>
                  </a:cubicBezTo>
                  <a:lnTo>
                    <a:pt x="252238" y="341264"/>
                  </a:lnTo>
                  <a:lnTo>
                    <a:pt x="756715" y="341264"/>
                  </a:lnTo>
                  <a:lnTo>
                    <a:pt x="756715" y="623178"/>
                  </a:lnTo>
                  <a:cubicBezTo>
                    <a:pt x="756715" y="737718"/>
                    <a:pt x="663530" y="830904"/>
                    <a:pt x="548990" y="830904"/>
                  </a:cubicBezTo>
                  <a:close/>
                </a:path>
              </a:pathLst>
            </a:custGeom>
            <a:solidFill>
              <a:srgbClr val="FF9421"/>
            </a:solidFill>
            <a:ln w="18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1FFE04A2-0E9C-4397-B05E-70D9EE160EDA}"/>
              </a:ext>
            </a:extLst>
          </p:cNvPr>
          <p:cNvSpPr/>
          <p:nvPr/>
        </p:nvSpPr>
        <p:spPr>
          <a:xfrm>
            <a:off x="3892635" y="1121617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9811089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'Dad &amp; Sons' </a:t>
            </a:r>
            <a:r>
              <a:rPr lang="en-GB" sz="2000" dirty="0">
                <a:latin typeface="APL385 Unicode" panose="020B0709000202000203" pitchFamily="49" charset="0"/>
              </a:rPr>
              <a:t>Sub 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%Entity%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Dad &amp; Sons funds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%Entity%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DOMAIN ERROR: Invalid escape sequence in transform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Sub[0] Sub←{'%Entity%'⎕R('&amp;'⎕R'\\\&amp;'⊢⍺)⊢⍵}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                ∧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ld">
            <a:extLst>
              <a:ext uri="{FF2B5EF4-FFF2-40B4-BE49-F238E27FC236}">
                <a16:creationId xmlns:a16="http://schemas.microsoft.com/office/drawing/2014/main" id="{BC40C219-2131-4ECA-84BC-9DBC767099FE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9811089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%Entity%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Back\Slash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ld">
            <a:extLst>
              <a:ext uri="{FF2B5EF4-FFF2-40B4-BE49-F238E27FC236}">
                <a16:creationId xmlns:a16="http://schemas.microsoft.com/office/drawing/2014/main" id="{564C621D-1CA7-41D5-BEB1-BBD2A0FF6C6F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1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1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9811089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latin typeface="APL385 Unicode" panose="020B0709000202000203" pitchFamily="49" charset="0"/>
              </a:rPr>
              <a:t>EPATTERN 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'$Entity$'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$Entity$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$Entity$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ld">
            <a:extLst>
              <a:ext uri="{FF2B5EF4-FFF2-40B4-BE49-F238E27FC236}">
                <a16:creationId xmlns:a16="http://schemas.microsoft.com/office/drawing/2014/main" id="{8E0DE14F-9761-42E0-8C7C-1D78AF7ABC13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'%Entity%'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7" name="New2">
            <a:extLst>
              <a:ext uri="{FF2B5EF4-FFF2-40B4-BE49-F238E27FC236}">
                <a16:creationId xmlns:a16="http://schemas.microsoft.com/office/drawing/2014/main" id="{E6C7C4D6-4B0E-43E1-BC5E-FB05E91CFC67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 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36AAE4-824D-486A-92A2-ADBC6AE1CD0D}"/>
              </a:ext>
            </a:extLst>
          </p:cNvPr>
          <p:cNvSpPr/>
          <p:nvPr/>
        </p:nvSpPr>
        <p:spPr>
          <a:xfrm>
            <a:off x="846110" y="202695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F3AA21-8295-43F7-972A-D1062E4E38E2}"/>
              </a:ext>
            </a:extLst>
          </p:cNvPr>
          <p:cNvSpPr/>
          <p:nvPr/>
        </p:nvSpPr>
        <p:spPr>
          <a:xfrm>
            <a:off x="1913551" y="202695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689E2A-2557-4A83-8A81-625C54F84BA0}"/>
              </a:ext>
            </a:extLst>
          </p:cNvPr>
          <p:cNvSpPr/>
          <p:nvPr/>
        </p:nvSpPr>
        <p:spPr>
          <a:xfrm>
            <a:off x="2073865" y="1105635"/>
            <a:ext cx="1350150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acepalm">
            <a:extLst>
              <a:ext uri="{FF2B5EF4-FFF2-40B4-BE49-F238E27FC236}">
                <a16:creationId xmlns:a16="http://schemas.microsoft.com/office/drawing/2014/main" id="{BB985CAF-34FF-4B27-8EA7-CA06BF40CED2}"/>
              </a:ext>
            </a:extLst>
          </p:cNvPr>
          <p:cNvSpPr txBox="1"/>
          <p:nvPr/>
        </p:nvSpPr>
        <p:spPr>
          <a:xfrm>
            <a:off x="6963869" y="850814"/>
            <a:ext cx="179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9421"/>
                </a:solidFill>
              </a:rPr>
              <a:t>🙍‍♀️</a:t>
            </a:r>
          </a:p>
        </p:txBody>
      </p:sp>
    </p:spTree>
    <p:extLst>
      <p:ext uri="{BB962C8B-B14F-4D97-AF65-F5344CB8AC3E}">
        <p14:creationId xmlns:p14="http://schemas.microsoft.com/office/powerpoint/2010/main" val="37793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6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1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'\Q'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'$Entity$'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$Entity$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Back\Slash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ld1">
            <a:extLst>
              <a:ext uri="{FF2B5EF4-FFF2-40B4-BE49-F238E27FC236}">
                <a16:creationId xmlns:a16="http://schemas.microsoft.com/office/drawing/2014/main" id="{5D387DBE-030B-46BC-AED0-94041162B6B9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                   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7" name="New2">
            <a:extLst>
              <a:ext uri="{FF2B5EF4-FFF2-40B4-BE49-F238E27FC236}">
                <a16:creationId xmlns:a16="http://schemas.microsoft.com/office/drawing/2014/main" id="{B99DBD26-387E-467B-BEC5-360FB78FDD7A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10891210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                   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8" name="Old2">
            <a:extLst>
              <a:ext uri="{FF2B5EF4-FFF2-40B4-BE49-F238E27FC236}">
                <a16:creationId xmlns:a16="http://schemas.microsoft.com/office/drawing/2014/main" id="{A4AD3832-03EF-416C-A443-379305CF9ADE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 </a:t>
            </a:r>
            <a:r>
              <a:rPr lang="en-GB" sz="2000" dirty="0">
                <a:latin typeface="APL385 Unicode" panose="020B0709000202000203" pitchFamily="49" charset="0"/>
              </a:rPr>
              <a:t>EPATTERN 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</a:t>
            </a:r>
            <a:endParaRPr lang="en-GB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401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1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'\Q'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'\Entity\'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\Entity\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\Entity\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New2">
            <a:extLst>
              <a:ext uri="{FF2B5EF4-FFF2-40B4-BE49-F238E27FC236}">
                <a16:creationId xmlns:a16="http://schemas.microsoft.com/office/drawing/2014/main" id="{B99DBD26-387E-467B-BEC5-360FB78FDD7A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10891210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                   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CDE98BB-9E3E-472A-8A71-C7C178DECCDE}"/>
              </a:ext>
            </a:extLst>
          </p:cNvPr>
          <p:cNvSpPr/>
          <p:nvPr/>
        </p:nvSpPr>
        <p:spPr>
          <a:xfrm>
            <a:off x="870161" y="2023146"/>
            <a:ext cx="36003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70D01B2-236A-4B08-BF94-3274B8771A51}"/>
              </a:ext>
            </a:extLst>
          </p:cNvPr>
          <p:cNvSpPr/>
          <p:nvPr/>
        </p:nvSpPr>
        <p:spPr>
          <a:xfrm>
            <a:off x="4378645" y="1107540"/>
            <a:ext cx="360039" cy="27476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687E0A-AE5E-4185-8CB4-68085F50D226}"/>
              </a:ext>
            </a:extLst>
          </p:cNvPr>
          <p:cNvSpPr/>
          <p:nvPr/>
        </p:nvSpPr>
        <p:spPr>
          <a:xfrm>
            <a:off x="1913551" y="2026956"/>
            <a:ext cx="274320" cy="2747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8AD3B7FC-B053-495E-86B0-13A0FE4CD1FC}"/>
              </a:ext>
            </a:extLst>
          </p:cNvPr>
          <p:cNvSpPr/>
          <p:nvPr/>
        </p:nvSpPr>
        <p:spPr>
          <a:xfrm flipH="1">
            <a:off x="3682543" y="2571750"/>
            <a:ext cx="1752242" cy="732164"/>
          </a:xfrm>
          <a:prstGeom prst="wedgeEllipseCallout">
            <a:avLst>
              <a:gd name="adj1" fmla="val -31027"/>
              <a:gd name="adj2" fmla="val -97830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dirty="0" err="1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ntity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\E</a:t>
            </a:r>
          </a:p>
        </p:txBody>
      </p:sp>
    </p:spTree>
    <p:extLst>
      <p:ext uri="{BB962C8B-B14F-4D97-AF65-F5344CB8AC3E}">
        <p14:creationId xmlns:p14="http://schemas.microsoft.com/office/powerpoint/2010/main" val="297866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⎕JSON⍠'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JSON⍠'Dialect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S⍠'Regex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⎕NPUT⍠'NEOL'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76E41FB-DE17-4997-9DFD-7BA6C58B8C08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dyalog.tv/webinar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8041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New1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'\W'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'\Entity\'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\Entity\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Back\Slash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ld1">
            <a:extLst>
              <a:ext uri="{FF2B5EF4-FFF2-40B4-BE49-F238E27FC236}">
                <a16:creationId xmlns:a16="http://schemas.microsoft.com/office/drawing/2014/main" id="{5D387DBE-030B-46BC-AED0-94041162B6B9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                     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7" name="New2">
            <a:extLst>
              <a:ext uri="{FF2B5EF4-FFF2-40B4-BE49-F238E27FC236}">
                <a16:creationId xmlns:a16="http://schemas.microsoft.com/office/drawing/2014/main" id="{B99DBD26-387E-467B-BEC5-360FB78FDD7A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10891210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latin typeface="APL385 Unicode" panose="020B0709000202000203" pitchFamily="49" charset="0"/>
              </a:rPr>
              <a:t>                     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'%|&amp;|\\'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'\\&amp;'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⍺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</p:txBody>
      </p:sp>
      <p:sp>
        <p:nvSpPr>
          <p:cNvPr id="8" name="Old2">
            <a:extLst>
              <a:ext uri="{FF2B5EF4-FFF2-40B4-BE49-F238E27FC236}">
                <a16:creationId xmlns:a16="http://schemas.microsoft.com/office/drawing/2014/main" id="{A4AD3832-03EF-416C-A443-379305CF9ADE}"/>
              </a:ext>
            </a:extLst>
          </p:cNvPr>
          <p:cNvSpPr txBox="1">
            <a:spLocks/>
          </p:cNvSpPr>
          <p:nvPr/>
        </p:nvSpPr>
        <p:spPr>
          <a:xfrm>
            <a:off x="206515" y="1041578"/>
            <a:ext cx="9811089" cy="48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←{(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'\Q'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GB" sz="2000" dirty="0">
                <a:latin typeface="APL385 Unicode" panose="020B0709000202000203" pitchFamily="49" charset="0"/>
              </a:rPr>
              <a:t>EPATTERN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)⎕R</a:t>
            </a:r>
            <a:endParaRPr lang="en-GB" sz="20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01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Sub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←{ </a:t>
            </a:r>
            <a:r>
              <a:rPr lang="en-GB" sz="2000" dirty="0">
                <a:latin typeface="APL385 Unicode" panose="020B0709000202000203" pitchFamily="49" charset="0"/>
              </a:rPr>
              <a:t>EPATTERN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latin typeface="APL385 Unicode" panose="020B0709000202000203" pitchFamily="49" charset="0"/>
              </a:rPr>
              <a:t>⍺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'Regex' 0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GB" sz="2000" dirty="0">
                <a:latin typeface="APL385 Unicode" panose="020B0709000202000203" pitchFamily="49" charset="0"/>
              </a:rPr>
              <a:t>⍵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endParaRPr lang="en-GB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PTRN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'\Entity\'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  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'Back\Slash' </a:t>
            </a:r>
            <a:r>
              <a:rPr lang="en-US" sz="2000" dirty="0">
                <a:latin typeface="APL385 Unicode" panose="020B0709000202000203" pitchFamily="49" charset="0"/>
              </a:rPr>
              <a:t>Sub </a:t>
            </a:r>
            <a:r>
              <a:rPr lang="en-US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: \Entity\ funds'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PL385 Unicode" panose="020B0709000202000203" pitchFamily="49" charset="0"/>
              </a:rPr>
              <a:t>Re: Back\Slash funds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acepalm">
            <a:extLst>
              <a:ext uri="{FF2B5EF4-FFF2-40B4-BE49-F238E27FC236}">
                <a16:creationId xmlns:a16="http://schemas.microsoft.com/office/drawing/2014/main" id="{7706D331-9EC2-4B06-9C80-BA8B42F68887}"/>
              </a:ext>
            </a:extLst>
          </p:cNvPr>
          <p:cNvSpPr txBox="1"/>
          <p:nvPr/>
        </p:nvSpPr>
        <p:spPr>
          <a:xfrm>
            <a:off x="6963869" y="850814"/>
            <a:ext cx="179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>
                <a:solidFill>
                  <a:srgbClr val="FF9421"/>
                </a:solidFill>
              </a:rPr>
              <a:t>👩‍🔧</a:t>
            </a:r>
          </a:p>
        </p:txBody>
      </p:sp>
    </p:spTree>
    <p:extLst>
      <p:ext uri="{BB962C8B-B14F-4D97-AF65-F5344CB8AC3E}">
        <p14:creationId xmlns:p14="http://schemas.microsoft.com/office/powerpoint/2010/main" val="26688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solidFill>
                  <a:srgbClr val="F5822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Bonus feature: case fold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'\f1'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2400" dirty="0"/>
              <a:t>etc</a:t>
            </a:r>
            <a:r>
              <a:rPr lang="en-US" dirty="0"/>
              <a:t>.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172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B5405D-69DE-4656-B99D-F750568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636535"/>
            <a:ext cx="8363272" cy="594066"/>
          </a:xfrm>
        </p:spPr>
        <p:txBody>
          <a:bodyPr/>
          <a:lstStyle/>
          <a:p>
            <a:pPr algn="ctr"/>
            <a:r>
              <a:rPr lang="en-GB" dirty="0"/>
              <a:t>Refresher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FB3CCA-3B5D-4C19-B234-632B4FC85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Case </a:t>
            </a:r>
            <a:r>
              <a:rPr lang="en-GB" b="1" dirty="0">
                <a:latin typeface="Titillium Web" panose="00000500000000000000" pitchFamily="2" charset="0"/>
              </a:rPr>
              <a:t>Folding</a:t>
            </a:r>
          </a:p>
          <a:p>
            <a:pPr marL="0" indent="0" algn="ctr">
              <a:buNone/>
            </a:pPr>
            <a:r>
              <a:rPr lang="en-GB" dirty="0"/>
              <a:t>normalisation</a:t>
            </a:r>
            <a:br>
              <a:rPr lang="en-GB" dirty="0"/>
            </a:br>
            <a:r>
              <a:rPr lang="en-GB" dirty="0"/>
              <a:t>for machine comparison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82A944-20D5-455F-B442-29292E94DC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Case </a:t>
            </a:r>
            <a:r>
              <a:rPr lang="en-GB" b="1" dirty="0">
                <a:latin typeface="Titillium Web" panose="00000500000000000000" pitchFamily="2" charset="0"/>
              </a:rPr>
              <a:t>Mapping</a:t>
            </a:r>
          </a:p>
          <a:p>
            <a:pPr marL="0" indent="0" algn="ctr">
              <a:buNone/>
            </a:pPr>
            <a:r>
              <a:rPr lang="en-GB" dirty="0"/>
              <a:t>display form</a:t>
            </a:r>
            <a:br>
              <a:rPr lang="en-GB" dirty="0"/>
            </a:br>
            <a:r>
              <a:rPr lang="en-GB" dirty="0"/>
              <a:t>for human readers</a:t>
            </a:r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33A704-BFA4-4D01-AC47-74829F98629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258C0-01A4-486A-ACFF-D3AAFB436B1D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b="1" dirty="0">
                <a:latin typeface="Titillium Web" panose="00000500000000000000" pitchFamily="2" charset="0"/>
              </a:rPr>
              <a:t>dyalog.tv/webinar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D174C71-DF71-4F1D-8FCB-F7EBFD71A6A7}"/>
              </a:ext>
            </a:extLst>
          </p:cNvPr>
          <p:cNvSpPr/>
          <p:nvPr/>
        </p:nvSpPr>
        <p:spPr>
          <a:xfrm flipH="1">
            <a:off x="3941930" y="3111810"/>
            <a:ext cx="1752242" cy="732164"/>
          </a:xfrm>
          <a:prstGeom prst="wedgeEllipseCallout">
            <a:avLst>
              <a:gd name="adj1" fmla="val 53396"/>
              <a:gd name="adj2" fmla="val 7257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5599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APL385 Unicode" panose="020B0709000202000203" pitchFamily="49" charset="0"/>
              </a:rPr>
              <a:t>      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  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     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  <a:r>
              <a:rPr lang="el-GR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 'ΜΩΥΣΉΣ'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PL385 Unicode" panose="020B0709000202000203" pitchFamily="49" charset="0"/>
              </a:rPr>
              <a:t>⍝ map</a:t>
            </a:r>
            <a:endParaRPr lang="el-GR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dirty="0">
                <a:latin typeface="APL385 Unicode" panose="020B0709000202000203" pitchFamily="49" charset="0"/>
              </a:rPr>
              <a:t>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  <a:r>
              <a:rPr lang="el-GR" dirty="0">
                <a:latin typeface="APL385 Unicode" panose="020B0709000202000203" pitchFamily="49" charset="0"/>
              </a:rPr>
              <a:t>  μωυ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ή</a:t>
            </a:r>
            <a:r>
              <a:rPr lang="el-GR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4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92899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lower map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μωυσής  μωυσήσ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'\u&amp;'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upper map</a:t>
            </a:r>
            <a:endParaRPr lang="el-GR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ΜΩΥΣΉΣ  ΜΩΥΣΉΣ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92899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lower map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μωυσής  μωυσήσ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μωυσήσ  μωυσήσ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572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vs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92899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lower map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ή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ς</a:t>
            </a:r>
            <a:r>
              <a:rPr lang="el-GR" sz="2000" dirty="0">
                <a:latin typeface="APL385 Unicode" panose="020B0709000202000203" pitchFamily="49" charset="0"/>
              </a:rPr>
              <a:t>  μωυ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ή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 </a:t>
            </a:r>
            <a:endParaRPr lang="en-US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l-GR" sz="2000" dirty="0"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'ΜΩΥΣΉΣ'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μωυ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ή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  μωυ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ή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σ</a:t>
            </a:r>
            <a:r>
              <a:rPr lang="el-GR" sz="20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69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Folding and Mapping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92899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∘⎕C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lower map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'\u&amp;'   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'\u&amp;'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⎕C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upper map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⎕C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62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6284D-6A62-4F97-B54B-5A364AA6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Why, though?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78284-C2E5-499A-AC9B-340B6304D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928992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'\l&amp;'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∘⎕C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lower map</a:t>
            </a:r>
            <a:endParaRPr lang="en-US" sz="20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</a:t>
            </a:r>
            <a:r>
              <a:rPr lang="en-US" sz="2000" dirty="0">
                <a:latin typeface="APL385 Unicode" panose="020B0709000202000203" pitchFamily="49" charset="0"/>
              </a:rPr>
              <a:t>  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'\u&amp;'   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'\u&amp;'    </a:t>
            </a:r>
            <a:r>
              <a:rPr lang="en-US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∘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⎕C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upper map</a:t>
            </a:r>
            <a:endParaRPr lang="en-US" sz="2000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</a:t>
            </a:r>
            <a:r>
              <a:rPr lang="en-US" sz="2000" dirty="0">
                <a:latin typeface="APL385 Unicode" panose="020B0709000202000203" pitchFamily="49" charset="0"/>
              </a:rPr>
              <a:t>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    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  ⎕C  </a:t>
            </a: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⍝ fold</a:t>
            </a:r>
            <a:endParaRPr lang="el-GR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8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8000"/>
                </a:solidFill>
                <a:latin typeface="APL385 Unicode" panose="020B0709000202000203" pitchFamily="49" charset="0"/>
              </a:rPr>
              <a:t>    </a:t>
            </a:r>
            <a:r>
              <a:rPr lang="en-US" sz="2000" dirty="0">
                <a:latin typeface="APL385 Unicode" panose="020B0709000202000203" pitchFamily="49" charset="0"/>
              </a:rPr>
              <a:t>tn2</a:t>
            </a:r>
            <a:r>
              <a:rPr 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'.+'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'\f&amp;'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r>
              <a:rPr lang="en-GB" sz="2000" dirty="0">
                <a:latin typeface="APL385 Unicode" panose="020B0709000202000203" pitchFamily="49" charset="0"/>
              </a:rPr>
              <a:t>tn1</a:t>
            </a:r>
            <a:endParaRPr lang="el-GR" sz="20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21D8D3-02B6-4CCE-9AD1-A842D0E8EBE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1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63997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33E3769D-8526-4CCB-95F5-3AA129D16873}"/>
              </a:ext>
            </a:extLst>
          </p:cNvPr>
          <p:cNvSpPr/>
          <p:nvPr/>
        </p:nvSpPr>
        <p:spPr>
          <a:xfrm>
            <a:off x="2456765" y="1563239"/>
            <a:ext cx="1622100" cy="1008511"/>
          </a:xfrm>
          <a:prstGeom prst="wedgeEllipseCallout">
            <a:avLst>
              <a:gd name="adj1" fmla="val 76974"/>
              <a:gd name="adj2" fmla="val 16057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bonus feature</a:t>
            </a:r>
          </a:p>
        </p:txBody>
      </p:sp>
    </p:spTree>
    <p:extLst>
      <p:ext uri="{BB962C8B-B14F-4D97-AF65-F5344CB8AC3E}">
        <p14:creationId xmlns:p14="http://schemas.microsoft.com/office/powerpoint/2010/main" val="2222674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4" y="546525"/>
            <a:ext cx="8847475" cy="594066"/>
          </a:xfrm>
        </p:spPr>
        <p:txBody>
          <a:bodyPr/>
          <a:lstStyle/>
          <a:p>
            <a:r>
              <a:rPr lang="en-GB" dirty="0"/>
              <a:t>Case study: normalisation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names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Μαϊμωνίδης, Μωυσής' 'ΜΑΪΜΩΝΊΔΗΣ ΜΩΥΣΉΣ'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  </a:t>
            </a:r>
            <a:r>
              <a:rPr lang="el-GR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≡/⎕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sz="2000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sz="2000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l-GR" sz="2000" dirty="0">
                <a:latin typeface="APL385 Unicode" panose="020B0709000202000203" pitchFamily="49" charset="0"/>
              </a:rPr>
              <a:t>μαϊμωνίδησ, μωυσήσ  μαϊμωνίδησ μωυσήσ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4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730970" cy="594066"/>
          </a:xfrm>
        </p:spPr>
        <p:txBody>
          <a:bodyPr/>
          <a:lstStyle/>
          <a:p>
            <a:r>
              <a:rPr lang="en-GB" dirty="0"/>
              <a:t>Case study: normalisation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505" y="1041578"/>
            <a:ext cx="10891210" cy="486054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names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l-GR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Μαϊμωνίδης, Μωυσής' 'ΜΑΪΜΩΝΊΔΗΣ ΜΩΥΣΉΣ'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  </a:t>
            </a:r>
            <a:r>
              <a:rPr lang="el-GR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≡/⎕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C</a:t>
            </a:r>
            <a:r>
              <a:rPr lang="en-GB" sz="2000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GB" sz="2000" dirty="0">
                <a:latin typeface="APL385 Unicode" panose="020B0709000202000203" pitchFamily="49" charset="0"/>
              </a:rPr>
              <a:t>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l-GR" sz="2000" dirty="0">
                <a:latin typeface="APL385 Unicode" panose="020B0709000202000203" pitchFamily="49" charset="0"/>
              </a:rPr>
              <a:t>μαϊμωνίδησ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, </a:t>
            </a:r>
            <a:r>
              <a:rPr lang="el-GR" sz="2000" dirty="0">
                <a:latin typeface="APL385 Unicode" panose="020B0709000202000203" pitchFamily="49" charset="0"/>
              </a:rPr>
              <a:t>μωυσήσ  μαϊμωνίδησ</a:t>
            </a:r>
            <a:r>
              <a:rPr lang="el-GR" sz="2000" dirty="0">
                <a:highlight>
                  <a:srgbClr val="FFFF00"/>
                </a:highlight>
                <a:latin typeface="APL385 Unicode" panose="020B0709000202000203" pitchFamily="49" charset="0"/>
              </a:rPr>
              <a:t> </a:t>
            </a:r>
            <a:r>
              <a:rPr lang="el-GR" sz="2000" dirty="0">
                <a:latin typeface="APL385 Unicode" panose="020B0709000202000203" pitchFamily="49" charset="0"/>
              </a:rPr>
              <a:t>μωυσήσ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Norm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'(\w+)\W+(\w+)'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⎕S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'\f1 \f2'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⍠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'UCP'1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Norm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</a:t>
            </a:r>
            <a:r>
              <a:rPr lang="el-GR" sz="2000" dirty="0">
                <a:latin typeface="APL385 Unicode" panose="020B0709000202000203" pitchFamily="49" charset="0"/>
              </a:rPr>
              <a:t>μαϊμωνίδησ μωυσήσ  μαϊμωνίδησ μωυσήσ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>
                <a:latin typeface="APL385 Unicode" panose="020B0709000202000203" pitchFamily="49" charset="0"/>
              </a:rPr>
              <a:t>      </a:t>
            </a:r>
            <a:r>
              <a:rPr lang="el-GR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≡/</a:t>
            </a:r>
            <a:r>
              <a:rPr lang="en-GB" sz="2000" dirty="0">
                <a:latin typeface="APL385 Unicode" panose="020B0709000202000203" pitchFamily="49" charset="0"/>
              </a:rPr>
              <a:t>Norm names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61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End-Of-Line </a:t>
            </a:r>
            <a:r>
              <a:rPr lang="en-US" sz="3600" b="1" dirty="0" err="1">
                <a:latin typeface="Titillium Web" panose="00000500000000000000" pitchFamily="2" charset="0"/>
              </a:rPr>
              <a:t>Normalisation</a:t>
            </a: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700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57606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html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←⎕JSON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'"&lt;!DOCTYPE html&gt;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&lt;html&gt;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&lt;head&gt;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\r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&lt;title&gt;My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html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13 10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)⎕NPUT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/page.html'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⎕NGET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/page.html'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┌──────────────────────┬───────────┬──┐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│&lt;!DOCTYPE html&gt;       │UTF-8-NOBOM│13│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│&lt;html&gt; 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│&lt;head&gt; 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│&lt;title&gt;My Page&lt;/title&gt;│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│&lt;/head&gt;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│&lt;body&gt; 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│Here be dragons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│&lt;/body&gt;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│&lt;/html&gt;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                 │           │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└──────────────────────┴───────────┴──┘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E30BB08-B5EA-4330-BBBA-D15D219090F4}"/>
              </a:ext>
            </a:extLst>
          </p:cNvPr>
          <p:cNvSpPr/>
          <p:nvPr/>
        </p:nvSpPr>
        <p:spPr>
          <a:xfrm>
            <a:off x="6814591" y="1584779"/>
            <a:ext cx="1845206" cy="1085564"/>
          </a:xfrm>
          <a:prstGeom prst="wedgeEllipseCallout">
            <a:avLst>
              <a:gd name="adj1" fmla="val -46567"/>
              <a:gd name="adj2" fmla="val -58653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CR or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⎕UCS 13</a:t>
            </a:r>
          </a:p>
        </p:txBody>
      </p:sp>
    </p:spTree>
    <p:extLst>
      <p:ext uri="{BB962C8B-B14F-4D97-AF65-F5344CB8AC3E}">
        <p14:creationId xmlns:p14="http://schemas.microsoft.com/office/powerpoint/2010/main" val="16722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46525"/>
            <a:ext cx="8363272" cy="594066"/>
          </a:xfrm>
        </p:spPr>
        <p:txBody>
          <a:bodyPr/>
          <a:lstStyle/>
          <a:p>
            <a:r>
              <a:rPr lang="en-GB" dirty="0"/>
              <a:t>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515" y="1041578"/>
            <a:ext cx="10891210" cy="576064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html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←⎕JSON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'"&lt;!DOCTYPE html&gt;\r&lt;html&gt;\r&lt;head&gt;\r&lt;title&gt;My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latin typeface="APL385 Unicode" panose="020B0709000202000203" pitchFamily="49" charset="0"/>
              </a:rPr>
              <a:t>html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''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13 10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)⎕NPUT</a:t>
            </a:r>
            <a:r>
              <a:rPr lang="en-GB" sz="2000" dirty="0">
                <a:solidFill>
                  <a:srgbClr val="0000FF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⍠</a:t>
            </a:r>
            <a:r>
              <a:rPr lang="en-GB" sz="2000" dirty="0">
                <a:solidFill>
                  <a:srgbClr val="494949"/>
                </a:solidFill>
                <a:highlight>
                  <a:srgbClr val="FFFF00"/>
                </a:highlight>
                <a:latin typeface="APL385 Unicode" panose="020B0709000202000203" pitchFamily="49" charset="0"/>
              </a:rPr>
              <a:t>'NEOL'2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 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/page.html'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      </a:t>
            </a:r>
            <a:r>
              <a:rPr lang="en-GB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⎕NGET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'/</a:t>
            </a:r>
            <a:r>
              <a:rPr lang="en-GB" sz="20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tmp</a:t>
            </a:r>
            <a:r>
              <a:rPr lang="en-GB" sz="2000" dirty="0">
                <a:solidFill>
                  <a:srgbClr val="494949"/>
                </a:solidFill>
                <a:latin typeface="APL385 Unicode" panose="020B0709000202000203" pitchFamily="49" charset="0"/>
              </a:rPr>
              <a:t>/page.html'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┌──────────────────────┬───────────┬─────┐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│&lt;!DOCTYPE html&gt;       │UTF-8-NOBOM│13 10│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│&lt;html&gt; 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│&lt;head&gt; 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│&lt;title&gt;My Page&lt;/title&gt;│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│&lt;/head&gt;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│&lt;body&gt; 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│Here be dragons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│&lt;/body&gt;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│&lt;/html&gt;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│                      │           │     │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000" dirty="0">
                <a:latin typeface="APL385 Unicode" panose="020B0709000202000203" pitchFamily="49" charset="0"/>
              </a:rPr>
              <a:t>└──────────────────────┴───────────┴─────┘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044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New</a:t>
            </a:r>
            <a:r>
              <a:rPr lang="en-GB" dirty="0"/>
              <a:t>	Improved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57025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⎕C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f⍥g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f⍤g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≠Y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A⍨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⎕DT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1200⌶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⍸Y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X⊂Y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APL385 Unicode" panose="020B0709000202000203" pitchFamily="49" charset="0"/>
              </a:rPr>
              <a:t>↑[k]Y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5D2BF7-4D72-4050-9F7A-99ED5F80F674}"/>
              </a:ext>
            </a:extLst>
          </p:cNvPr>
          <p:cNvSpPr txBox="1">
            <a:spLocks/>
          </p:cNvSpPr>
          <p:nvPr/>
        </p:nvSpPr>
        <p:spPr>
          <a:xfrm>
            <a:off x="341531" y="681540"/>
            <a:ext cx="8379244" cy="3847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Questions?</a:t>
            </a:r>
          </a:p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2D29A2B4-CD6B-4CE8-891C-A39B58C230A2}"/>
              </a:ext>
            </a:extLst>
          </p:cNvPr>
          <p:cNvSpPr/>
          <p:nvPr/>
        </p:nvSpPr>
        <p:spPr>
          <a:xfrm>
            <a:off x="2456765" y="1261161"/>
            <a:ext cx="1622100" cy="1612668"/>
          </a:xfrm>
          <a:prstGeom prst="wedgeEllipseCallout">
            <a:avLst>
              <a:gd name="adj1" fmla="val 77593"/>
              <a:gd name="adj2" fmla="val 11695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+ bonus feature: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\f&amp;</a:t>
            </a:r>
          </a:p>
        </p:txBody>
      </p:sp>
    </p:spTree>
    <p:extLst>
      <p:ext uri="{BB962C8B-B14F-4D97-AF65-F5344CB8AC3E}">
        <p14:creationId xmlns:p14="http://schemas.microsoft.com/office/powerpoint/2010/main" val="1380426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95127D-0121-4E9E-8B41-87350399D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537524"/>
            <a:ext cx="8363272" cy="594066"/>
          </a:xfrm>
        </p:spPr>
        <p:txBody>
          <a:bodyPr>
            <a:normAutofit fontScale="90000"/>
          </a:bodyPr>
          <a:lstStyle/>
          <a:p>
            <a:pPr>
              <a:tabLst>
                <a:tab pos="4173538" algn="l"/>
              </a:tabLst>
            </a:pPr>
            <a:r>
              <a:rPr lang="en-GB" dirty="0"/>
              <a:t>New	Improved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7A771-0DE9-4742-BDDD-416A6B58D6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12493"/>
            <a:ext cx="4114801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⎕C</a:t>
            </a:r>
            <a:r>
              <a:rPr lang="en-US" dirty="0"/>
              <a:t>	Case convert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⍥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Over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 err="1">
                <a:latin typeface="APL385 Unicode" panose="020B0709000202000203" pitchFamily="49" charset="0"/>
              </a:rPr>
              <a:t>f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⍤</a:t>
            </a:r>
            <a:r>
              <a:rPr lang="en-US" dirty="0" err="1">
                <a:latin typeface="APL385 Unicode" panose="020B0709000202000203" pitchFamily="49" charset="0"/>
              </a:rPr>
              <a:t>g</a:t>
            </a:r>
            <a:r>
              <a:rPr lang="en-US" dirty="0"/>
              <a:t>	Atop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≠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  <a:r>
              <a:rPr lang="en-US" dirty="0"/>
              <a:t>	Unique mask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latin typeface="APL385 Unicode" panose="020B0709000202000203" pitchFamily="49" charset="0"/>
              </a:rPr>
              <a:t>A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⍨</a:t>
            </a:r>
            <a:r>
              <a:rPr lang="en-US" dirty="0"/>
              <a:t>	Constant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⎕DT</a:t>
            </a:r>
            <a:r>
              <a:rPr lang="en-US" dirty="0"/>
              <a:t>	Date-time</a:t>
            </a:r>
          </a:p>
          <a:p>
            <a:pPr marL="0" indent="0">
              <a:buNone/>
              <a:tabLst>
                <a:tab pos="1147763" algn="l"/>
              </a:tabLst>
            </a:pP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1200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⌶</a:t>
            </a:r>
            <a:r>
              <a:rPr lang="en-US" dirty="0"/>
              <a:t>	Format date-time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9AACA06-1CBA-4C21-AC13-55B5B657F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12493"/>
            <a:ext cx="4038600" cy="3394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'Dialect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⎕R</a:t>
            </a:r>
            <a:r>
              <a:rPr lang="en-US" dirty="0"/>
              <a:t>/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US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S⍠</a:t>
            </a:r>
            <a:r>
              <a:rPr lang="en-US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'Regex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⎕NPUT⍠</a:t>
            </a:r>
            <a:r>
              <a:rPr lang="en-US" dirty="0">
                <a:solidFill>
                  <a:srgbClr val="494949"/>
                </a:solidFill>
                <a:latin typeface="APL385 Unicode" panose="020B0709000202000203" pitchFamily="49" charset="0"/>
              </a:rPr>
              <a:t>'NEOL'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⍸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latin typeface="APL385 Unicode" panose="020B0709000202000203" pitchFamily="49" charset="0"/>
              </a:rPr>
              <a:t>X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↑[</a:t>
            </a:r>
            <a:r>
              <a:rPr lang="en-US" dirty="0">
                <a:latin typeface="APL385 Unicode" panose="020B0709000202000203" pitchFamily="49" charset="0"/>
              </a:rPr>
              <a:t>k</a:t>
            </a:r>
            <a:r>
              <a:rPr lang="en-US" dirty="0">
                <a:solidFill>
                  <a:srgbClr val="0000FF"/>
                </a:solidFill>
                <a:latin typeface="APL385 Unicode" panose="020B0709000202000203" pitchFamily="49" charset="0"/>
              </a:rPr>
              <a:t>]</a:t>
            </a:r>
            <a:r>
              <a:rPr lang="en-US" dirty="0">
                <a:latin typeface="APL385 Unicode" panose="020B0709000202000203" pitchFamily="49" charset="0"/>
              </a:rPr>
              <a:t>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A644CF-0B1E-4302-8FD3-8FD98F41E84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29200" y="2917869"/>
            <a:ext cx="3214800" cy="222563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4151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Rank Operator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Richard Park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296525" y="2510287"/>
            <a:ext cx="3378328" cy="1411613"/>
          </a:xfrm>
          <a:prstGeom prst="wedgeEllipseCallout">
            <a:avLst>
              <a:gd name="adj1" fmla="val 47661"/>
              <a:gd name="adj2" fmla="val -49569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July 23, 2020</a:t>
            </a:r>
          </a:p>
        </p:txBody>
      </p:sp>
    </p:spTree>
    <p:extLst>
      <p:ext uri="{BB962C8B-B14F-4D97-AF65-F5344CB8AC3E}">
        <p14:creationId xmlns:p14="http://schemas.microsoft.com/office/powerpoint/2010/main" val="67148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Converting rank&gt;1 arrays to JSON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da-DK" sz="3600" baseline="30000" dirty="0"/>
              <a:t>no need for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↑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and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da-DK" sz="3600" baseline="30000" dirty="0">
                <a:latin typeface="APL385 Unicode" panose="020B0709000202000203" pitchFamily="49" charset="0"/>
              </a:rPr>
              <a:t> </a:t>
            </a:r>
            <a:r>
              <a:rPr lang="da-DK" sz="3600" baseline="30000" dirty="0"/>
              <a:t>pre/post-processing</a:t>
            </a:r>
            <a:r>
              <a:rPr lang="da-DK" sz="3600" dirty="0"/>
              <a:t> 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⎕JSON⍠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r>
              <a:rPr lang="en-US" sz="3600" dirty="0" err="1">
                <a:solidFill>
                  <a:srgbClr val="494949"/>
                </a:solidFill>
                <a:latin typeface="APL385 Unicode" panose="020B0709000202000203" pitchFamily="49" charset="0"/>
              </a:rPr>
              <a:t>HighRank</a:t>
            </a:r>
            <a:r>
              <a:rPr lang="en-US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'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da-DK" sz="24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38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</a:t>
            </a:r>
            <a:r>
              <a:rPr lang="en-GB" sz="2400" dirty="0">
                <a:latin typeface="APL385 Unicode" panose="020B0709000202000203" pitchFamily="49" charset="0"/>
              </a:rPr>
              <a:t>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the right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argument cannot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⎕JSON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9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JSON↓</a:t>
            </a:r>
            <a:r>
              <a:rPr lang="en-GB" sz="2400" dirty="0" err="1">
                <a:latin typeface="APL385 Unicode" panose="020B0709000202000203" pitchFamily="49" charset="0"/>
              </a:rPr>
              <a:t>data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[[1,2,3],[4,5,6]]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2 3 4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</a:t>
            </a:r>
            <a:r>
              <a:rPr lang="en-GB" sz="24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JSON↓</a:t>
            </a:r>
            <a:r>
              <a:rPr lang="en-GB" sz="2400" dirty="0" err="1">
                <a:latin typeface="APL385 Unicode" panose="020B0709000202000203" pitchFamily="49" charset="0"/>
              </a:rPr>
              <a:t>data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DOMAIN ERROR: JSON export: the right </a:t>
            </a:r>
            <a:r>
              <a:rPr lang="en-GB" sz="2400" dirty="0">
                <a:gradFill>
                  <a:gsLst>
                    <a:gs pos="73000">
                      <a:srgbClr val="000000"/>
                    </a:gs>
                    <a:gs pos="0">
                      <a:schemeClr val="tx1"/>
                    </a:gs>
                    <a:gs pos="93000">
                      <a:schemeClr val="tx1">
                        <a:alpha val="0"/>
                      </a:schemeClr>
                    </a:gs>
                  </a:gsLst>
                  <a:lin ang="0" scaled="0"/>
                </a:gradFill>
                <a:latin typeface="APL385 Unicode" panose="020B0709000202000203" pitchFamily="49" charset="0"/>
              </a:rPr>
              <a:t>argument cannot</a:t>
            </a:r>
            <a:endParaRPr lang="en-GB" sz="2400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⎕JSON 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∧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2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7BB04-F697-4219-BF54-058B09D4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Ever tried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81363-7B7D-43CC-82A6-891265588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9694077" cy="314799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data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2 3 4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⍴⍳</a:t>
            </a:r>
            <a:r>
              <a:rPr lang="en-GB" sz="2400" dirty="0">
                <a:solidFill>
                  <a:srgbClr val="494949"/>
                </a:solidFill>
                <a:latin typeface="APL385 Unicode" panose="020B0709000202000203" pitchFamily="49" charset="0"/>
              </a:rPr>
              <a:t>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      </a:t>
            </a:r>
            <a:r>
              <a:rPr lang="en-GB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⎕JSON↓↓</a:t>
            </a:r>
            <a:r>
              <a:rPr lang="en-GB" sz="2400" dirty="0">
                <a:latin typeface="APL385 Unicode" panose="020B0709000202000203" pitchFamily="49" charset="0"/>
              </a:rPr>
              <a:t>data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latin typeface="APL385 Unicode" panose="020B0709000202000203" pitchFamily="49" charset="0"/>
              </a:rPr>
              <a:t>[[[1,2,3,4],[5,6,7,8],[9,10,11,12]],[[13,14,15,16]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D9B4A-829D-4692-8DA4-53DB8C3E521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62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17624</TotalTime>
  <Words>2750</Words>
  <Application>Microsoft Office PowerPoint</Application>
  <PresentationFormat>On-screen Show (16:9)</PresentationFormat>
  <Paragraphs>461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Titillium Web SemiBold</vt:lpstr>
      <vt:lpstr>Consolas</vt:lpstr>
      <vt:lpstr>Arial</vt:lpstr>
      <vt:lpstr>Wingdings</vt:lpstr>
      <vt:lpstr>APL385 Unicode</vt:lpstr>
      <vt:lpstr>Titillium Web</vt:lpstr>
      <vt:lpstr>Courier New</vt:lpstr>
      <vt:lpstr>Calibri</vt:lpstr>
      <vt:lpstr>MV Boli</vt:lpstr>
      <vt:lpstr>Office Theme</vt:lpstr>
      <vt:lpstr>Language Features of version 18.0 in Depth</vt:lpstr>
      <vt:lpstr>New Improved</vt:lpstr>
      <vt:lpstr>New Improved</vt:lpstr>
      <vt:lpstr>New Improved</vt:lpstr>
      <vt:lpstr>PowerPoint Presentation</vt:lpstr>
      <vt:lpstr>Ever tried this?</vt:lpstr>
      <vt:lpstr>Ever tried this?</vt:lpstr>
      <vt:lpstr>Ever tried this?</vt:lpstr>
      <vt:lpstr>Ever tried this?</vt:lpstr>
      <vt:lpstr>Ever tried this?</vt:lpstr>
      <vt:lpstr>Ever tried this?</vt:lpstr>
      <vt:lpstr>Ever tried this?</vt:lpstr>
      <vt:lpstr>Try this!</vt:lpstr>
      <vt:lpstr>Try this!</vt:lpstr>
      <vt:lpstr>PowerPoint Presentation</vt:lpstr>
      <vt:lpstr>`</vt:lpstr>
      <vt:lpstr>`</vt:lpstr>
      <vt:lpstr>`</vt:lpstr>
      <vt:lpstr>PowerPoint Presentation</vt:lpstr>
      <vt:lpstr>PowerPoint Presentation</vt:lpstr>
      <vt:lpstr>Try this!</vt:lpstr>
      <vt:lpstr>Try this!</vt:lpstr>
      <vt:lpstr>PowerPoint Presentation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Case study</vt:lpstr>
      <vt:lpstr>PowerPoint Presentation</vt:lpstr>
      <vt:lpstr>Refresher</vt:lpstr>
      <vt:lpstr>Folding vs Mapping</vt:lpstr>
      <vt:lpstr>Folding vs Mapping</vt:lpstr>
      <vt:lpstr>Folding vs Mapping</vt:lpstr>
      <vt:lpstr>Folding vs Mapping</vt:lpstr>
      <vt:lpstr>Folding and Mapping</vt:lpstr>
      <vt:lpstr>Why, though?</vt:lpstr>
      <vt:lpstr>Case study: normalisation for comparison</vt:lpstr>
      <vt:lpstr>Case study: normalisation for comparison</vt:lpstr>
      <vt:lpstr>PowerPoint Presentation</vt:lpstr>
      <vt:lpstr>Case study</vt:lpstr>
      <vt:lpstr>Case study</vt:lpstr>
      <vt:lpstr>New Improved</vt:lpstr>
      <vt:lpstr>New Improved</vt:lpstr>
      <vt:lpstr>The Rank Operator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123</cp:revision>
  <dcterms:created xsi:type="dcterms:W3CDTF">2020-06-08T19:16:21Z</dcterms:created>
  <dcterms:modified xsi:type="dcterms:W3CDTF">2020-07-09T16:22:51Z</dcterms:modified>
</cp:coreProperties>
</file>