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729" r:id="rId2"/>
    <p:sldId id="733" r:id="rId3"/>
    <p:sldId id="735" r:id="rId4"/>
    <p:sldId id="734" r:id="rId5"/>
    <p:sldId id="731" r:id="rId6"/>
    <p:sldId id="730" r:id="rId7"/>
    <p:sldId id="732" r:id="rId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itillium Web" panose="020B0604020202020204" charset="0"/>
      <p:regular r:id="rId16"/>
      <p:bold r:id="rId17"/>
      <p:italic r:id="rId18"/>
      <p:boldItalic r:id="rId19"/>
    </p:embeddedFont>
    <p:embeddedFont>
      <p:font typeface="Titillium Web SemiBold" panose="020B0604020202020204" charset="0"/>
      <p:bold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421"/>
    <a:srgbClr val="000066"/>
    <a:srgbClr val="FFFFFF"/>
    <a:srgbClr val="494949"/>
    <a:srgbClr val="6699FF"/>
    <a:srgbClr val="3366FF"/>
    <a:srgbClr val="000099"/>
    <a:srgbClr val="004A70"/>
    <a:srgbClr val="163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0" autoAdjust="0"/>
    <p:restoredTop sz="91124" autoAdjust="0"/>
  </p:normalViewPr>
  <p:slideViewPr>
    <p:cSldViewPr>
      <p:cViewPr varScale="1">
        <p:scale>
          <a:sx n="144" d="100"/>
          <a:sy n="144" d="100"/>
        </p:scale>
        <p:origin x="252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2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alog.com/blog/2014/08/isolated-mandelbrot-set-explorer/" TargetMode="External"/><Relationship Id="rId2" Type="http://schemas.openxmlformats.org/officeDocument/2006/relationships/hyperlink" Target="https://github.com/Dyalog/dyalog-jupyter-notebook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RojerGS/fractals/tree/master/mapl" TargetMode="External"/><Relationship Id="rId4" Type="http://schemas.openxmlformats.org/officeDocument/2006/relationships/hyperlink" Target="https://vector.org.uk/making-images-and-videos-of-the-buddhabrot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recap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576D1C-F45B-494A-967D-6C6A8C92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' ░▒▓█'[⊃⌈4×9÷⍨+/2&gt;|F\9⍴⊂¯2J¯1.5+3×⊖⍉a∘.+0J1×a←n÷⍨⍳1+n←10]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Grid ← {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(</a:t>
            </a:r>
            <a:r>
              <a:rPr lang="en-US" sz="1600" dirty="0" err="1">
                <a:latin typeface="APL385 Unicode" panose="020B0709000202000203" pitchFamily="49" charset="0"/>
              </a:rPr>
              <a:t>centre</a:t>
            </a:r>
            <a:r>
              <a:rPr lang="en-US" sz="1600" dirty="0">
                <a:latin typeface="APL385 Unicode" panose="020B0709000202000203" pitchFamily="49" charset="0"/>
              </a:rPr>
              <a:t> (w h)) ← ⍺ ⋄ re ← ⍵÷⍨⍳1+⌊w×⍵ ⋄ </a:t>
            </a:r>
            <a:r>
              <a:rPr lang="en-US" sz="1600" dirty="0" err="1">
                <a:latin typeface="APL385 Unicode" panose="020B0709000202000203" pitchFamily="49" charset="0"/>
              </a:rPr>
              <a:t>im</a:t>
            </a:r>
            <a:r>
              <a:rPr lang="en-US" sz="1600" dirty="0">
                <a:latin typeface="APL385 Unicode" panose="020B0709000202000203" pitchFamily="49" charset="0"/>
              </a:rPr>
              <a:t> ← ⌽0J1×⍵÷⍨⍳1+⌊h×⍵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</a:t>
            </a:r>
            <a:r>
              <a:rPr lang="en-US" sz="1600" dirty="0" err="1">
                <a:latin typeface="APL385 Unicode" panose="020B0709000202000203" pitchFamily="49" charset="0"/>
              </a:rPr>
              <a:t>centre</a:t>
            </a:r>
            <a:r>
              <a:rPr lang="en-US" sz="1600" dirty="0">
                <a:latin typeface="APL385 Unicode" panose="020B0709000202000203" pitchFamily="49" charset="0"/>
              </a:rPr>
              <a:t>+(</a:t>
            </a:r>
            <a:r>
              <a:rPr lang="en-US" sz="1600" dirty="0" err="1">
                <a:latin typeface="APL385 Unicode" panose="020B0709000202000203" pitchFamily="49" charset="0"/>
              </a:rPr>
              <a:t>im</a:t>
            </a:r>
            <a:r>
              <a:rPr lang="en-US" sz="1600" dirty="0">
                <a:latin typeface="APL385 Unicode" panose="020B0709000202000203" pitchFamily="49" charset="0"/>
              </a:rPr>
              <a:t>∘.+re)-(w÷2)+0J1×h÷2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0699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recap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576D1C-F45B-494A-967D-6C6A8C92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∇ its ← </a:t>
            </a:r>
            <a:r>
              <a:rPr lang="en-US" sz="1600" dirty="0" err="1">
                <a:latin typeface="APL385 Unicode" panose="020B0709000202000203" pitchFamily="49" charset="0"/>
              </a:rPr>
              <a:t>maxiter</a:t>
            </a:r>
            <a:r>
              <a:rPr lang="en-US" sz="1600" dirty="0">
                <a:latin typeface="APL385 Unicode" panose="020B0709000202000203" pitchFamily="49" charset="0"/>
              </a:rPr>
              <a:t> Mandelbrot grid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;m ;_ ;cs ;_cs ;F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_cs ← cs ← ,grid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m ← 1⍴⍨⍴cs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its ← 0⍴⍨⍴cs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F ← {⍺+⍵*2}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:For _ :In ⍳</a:t>
            </a:r>
            <a:r>
              <a:rPr lang="en-US" sz="1600" dirty="0" err="1">
                <a:latin typeface="APL385 Unicode" panose="020B0709000202000203" pitchFamily="49" charset="0"/>
              </a:rPr>
              <a:t>maxiter</a:t>
            </a: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  (m/cs) ← _cs F⍥(m∘/) cs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  (m/its) +← 1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    (m/m) ← 2&gt;|m/cs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:</a:t>
            </a:r>
            <a:r>
              <a:rPr lang="en-US" sz="1600" dirty="0" err="1">
                <a:latin typeface="APL385 Unicode" panose="020B0709000202000203" pitchFamily="49" charset="0"/>
              </a:rPr>
              <a:t>EndFor</a:t>
            </a: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its ⍴⍨← ⍴grid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∇</a:t>
            </a:r>
          </a:p>
        </p:txBody>
      </p:sp>
    </p:spTree>
    <p:extLst>
      <p:ext uri="{BB962C8B-B14F-4D97-AF65-F5344CB8AC3E}">
        <p14:creationId xmlns:p14="http://schemas.microsoft.com/office/powerpoint/2010/main" val="105104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recap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576D1C-F45B-494A-967D-6C6A8C92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Palette ← {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⍝ Dumb-down of https://stackoverflow.com/a/25816111/2828287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n ← ⌈⍵÷4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Seg ← {⌊⍺+⍤0 1⊢(⍵-⍺)∘.×n÷⍨⍳n}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0,⍨⊃,/2Seg/(0 7 100)(66 107 203)(237 255 255)(255 170 0)(0 2 0)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APL385 Unicode" panose="020B0709000202000203" pitchFamily="49" charset="0"/>
              </a:rPr>
              <a:t>GreyPalette</a:t>
            </a:r>
            <a:r>
              <a:rPr lang="en-US" sz="1600" dirty="0">
                <a:latin typeface="APL385 Unicode" panose="020B0709000202000203" pitchFamily="49" charset="0"/>
              </a:rPr>
              <a:t> ← {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</a:t>
            </a:r>
            <a:r>
              <a:rPr lang="en-US" sz="1600" dirty="0" err="1">
                <a:latin typeface="APL385 Unicode" panose="020B0709000202000203" pitchFamily="49" charset="0"/>
              </a:rPr>
              <a:t>colours</a:t>
            </a:r>
            <a:r>
              <a:rPr lang="en-US" sz="1600" dirty="0">
                <a:latin typeface="APL385 Unicode" panose="020B0709000202000203" pitchFamily="49" charset="0"/>
              </a:rPr>
              <a:t> ← ⌊255×2*⍨⍵÷⍨⍳1+⍵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    1⌽colours⍴⍨3,⍴colours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2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recap (usage)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1576D1C-F45B-494A-967D-6C6A8C922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14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its ← 50 Mandelbrot ¯.5 (3 2) Grid 300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pal ← </a:t>
            </a:r>
            <a:r>
              <a:rPr lang="en-US" sz="1600" dirty="0" err="1">
                <a:latin typeface="APL385 Unicode" panose="020B0709000202000203" pitchFamily="49" charset="0"/>
              </a:rPr>
              <a:t>GreyPalette</a:t>
            </a:r>
            <a:r>
              <a:rPr lang="en-US" sz="1600" dirty="0">
                <a:latin typeface="APL385 Unicode" panose="020B0709000202000203" pitchFamily="49" charset="0"/>
              </a:rPr>
              <a:t> 50</a:t>
            </a:r>
          </a:p>
          <a:p>
            <a:pPr marL="0" indent="0">
              <a:buNone/>
            </a:pPr>
            <a:r>
              <a:rPr lang="en-US" sz="1600" dirty="0" err="1">
                <a:latin typeface="APL385 Unicode" panose="020B0709000202000203" pitchFamily="49" charset="0"/>
              </a:rPr>
              <a:t>colours</a:t>
            </a:r>
            <a:r>
              <a:rPr lang="en-US" sz="1600" dirty="0">
                <a:latin typeface="APL385 Unicode" panose="020B0709000202000203" pitchFamily="49" charset="0"/>
              </a:rPr>
              <a:t> ← 256⊥pal[;its]</a:t>
            </a:r>
          </a:p>
          <a:p>
            <a:pPr marL="0" indent="0">
              <a:buNone/>
            </a:pPr>
            <a:r>
              <a:rPr lang="en-US" sz="1600" dirty="0">
                <a:latin typeface="APL385 Unicode" panose="020B0709000202000203" pitchFamily="49" charset="0"/>
              </a:rPr>
              <a:t>'c:/</a:t>
            </a:r>
            <a:r>
              <a:rPr lang="en-US" sz="1600" dirty="0" err="1">
                <a:latin typeface="APL385 Unicode" panose="020B0709000202000203" pitchFamily="49" charset="0"/>
              </a:rPr>
              <a:t>tmp</a:t>
            </a:r>
            <a:r>
              <a:rPr lang="en-US" sz="1600" dirty="0">
                <a:latin typeface="APL385 Unicode" panose="020B0709000202000203" pitchFamily="49" charset="0"/>
              </a:rPr>
              <a:t>/mdb.png' </a:t>
            </a:r>
            <a:r>
              <a:rPr lang="en-US" sz="1600" dirty="0" err="1">
                <a:latin typeface="APL385 Unicode" panose="020B0709000202000203" pitchFamily="49" charset="0"/>
              </a:rPr>
              <a:t>Png.Write</a:t>
            </a:r>
            <a:r>
              <a:rPr lang="en-US" sz="1600" dirty="0">
                <a:latin typeface="APL385 Unicode" panose="020B0709000202000203" pitchFamily="49" charset="0"/>
              </a:rPr>
              <a:t> </a:t>
            </a:r>
            <a:r>
              <a:rPr lang="en-US" sz="1600" dirty="0" err="1">
                <a:latin typeface="APL385 Unicode" panose="020B0709000202000203" pitchFamily="49" charset="0"/>
              </a:rPr>
              <a:t>colours</a:t>
            </a:r>
            <a:endParaRPr lang="en-US" sz="16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7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F2632C-E64A-4A20-ADA4-4A9CE470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1030288" algn="r"/>
                <a:tab pos="1371600" algn="l"/>
                <a:tab pos="2517775" algn="l"/>
              </a:tabLst>
            </a:pPr>
            <a:r>
              <a:rPr lang="en-US" sz="1600" dirty="0" err="1">
                <a:solidFill>
                  <a:schemeClr val="tx1"/>
                </a:solidFill>
              </a:rPr>
              <a:t>Jupyter</a:t>
            </a:r>
            <a:r>
              <a:rPr lang="en-US" sz="1600" dirty="0">
                <a:solidFill>
                  <a:schemeClr val="tx1"/>
                </a:solidFill>
              </a:rPr>
              <a:t> notebook on the Mandelbrot set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2"/>
              </a:rPr>
              <a:t>https://github.com/Dyalog/dyalog-jupyter-notebooks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1030288" algn="r"/>
                <a:tab pos="1371600" algn="l"/>
                <a:tab pos="2517775" algn="l"/>
              </a:tabLst>
            </a:pPr>
            <a:r>
              <a:rPr lang="en-US" sz="1600" dirty="0"/>
              <a:t>Brian Becker’s post on Mandelbrot + isolates </a:t>
            </a:r>
            <a:r>
              <a:rPr lang="en-US" sz="1600" dirty="0">
                <a:hlinkClick r:id="rId3"/>
              </a:rPr>
              <a:t>https://www.dyalog.com/blog/2014/08/isolated-mandelbrot-set-explorer/</a:t>
            </a:r>
            <a:endParaRPr lang="en-US" sz="1600" dirty="0"/>
          </a:p>
          <a:p>
            <a:pPr>
              <a:spcBef>
                <a:spcPts val="0"/>
              </a:spcBef>
              <a:tabLst>
                <a:tab pos="1030288" algn="r"/>
                <a:tab pos="1371600" algn="l"/>
                <a:tab pos="2517775" algn="l"/>
              </a:tabLst>
            </a:pPr>
            <a:r>
              <a:rPr lang="en-US" sz="1600" dirty="0"/>
              <a:t>Nicolas </a:t>
            </a:r>
            <a:r>
              <a:rPr lang="en-US" sz="1600" dirty="0" err="1"/>
              <a:t>Delcros’s</a:t>
            </a:r>
            <a:r>
              <a:rPr lang="en-US" sz="1600" b="1" dirty="0"/>
              <a:t> </a:t>
            </a:r>
            <a:r>
              <a:rPr lang="en-US" sz="1600" dirty="0"/>
              <a:t>“Making images and videos of the </a:t>
            </a:r>
            <a:r>
              <a:rPr lang="en-US" sz="1600" dirty="0" err="1"/>
              <a:t>Buddhabrot</a:t>
            </a:r>
            <a:r>
              <a:rPr lang="en-US" sz="1600" dirty="0"/>
              <a:t>” article in Vector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https://vector.org.uk/making-images-and-videos-of-the-buddhabrot/</a:t>
            </a:r>
            <a:endParaRPr lang="en-US" sz="1600" dirty="0"/>
          </a:p>
          <a:p>
            <a:pPr lvl="1">
              <a:spcBef>
                <a:spcPts val="0"/>
              </a:spcBef>
              <a:tabLst>
                <a:tab pos="1030288" algn="r"/>
                <a:tab pos="1371600" algn="l"/>
                <a:tab pos="2517775" algn="l"/>
              </a:tabLst>
            </a:pPr>
            <a:r>
              <a:rPr lang="en-US" sz="1200" dirty="0">
                <a:latin typeface="Titillium Web SemiBold" panose="020B0604020202020204" charset="0"/>
              </a:rPr>
              <a:t>(</a:t>
            </a:r>
            <a:r>
              <a:rPr lang="en-US" sz="1200" dirty="0" err="1">
                <a:latin typeface="APL385 Unicode" panose="020B0709000202000203" pitchFamily="49" charset="0"/>
              </a:rPr>
              <a:t>Png</a:t>
            </a:r>
            <a:r>
              <a:rPr lang="en-US" sz="1200" dirty="0"/>
              <a:t> namespace)</a:t>
            </a:r>
          </a:p>
          <a:p>
            <a:pPr>
              <a:spcBef>
                <a:spcPts val="0"/>
              </a:spcBef>
              <a:tabLst>
                <a:tab pos="1030288" algn="r"/>
                <a:tab pos="1371600" algn="l"/>
                <a:tab pos="2517775" algn="l"/>
              </a:tabLst>
            </a:pPr>
            <a:r>
              <a:rPr lang="en-US" sz="1600" dirty="0"/>
              <a:t>Today’s code as a namespace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https://github.com/RojerGS/fractals/tree/master/mapl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237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May	20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May	27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3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10	</a:t>
            </a:r>
            <a:r>
              <a:rPr lang="en-US" sz="2400" dirty="0">
                <a:solidFill>
                  <a:srgbClr val="FF9421"/>
                </a:solidFill>
              </a:rPr>
              <a:t>Dyalog</a:t>
            </a: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Error Handling – Part 3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Jun	17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AGM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Apr	29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July	1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July	8	</a:t>
            </a:r>
            <a:r>
              <a:rPr lang="en-US" sz="2400" dirty="0" err="1">
                <a:solidFill>
                  <a:srgbClr val="FF9421"/>
                </a:solidFill>
              </a:rPr>
              <a:t>Dyalog</a:t>
            </a:r>
            <a:r>
              <a:rPr lang="en-US" sz="2400" dirty="0"/>
              <a:t>	TBD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914D6B-2B3F-4EBA-B422-C2A4C3F0A611}"/>
              </a:ext>
            </a:extLst>
          </p:cNvPr>
          <p:cNvSpPr/>
          <p:nvPr/>
        </p:nvSpPr>
        <p:spPr>
          <a:xfrm>
            <a:off x="5076539" y="1377531"/>
            <a:ext cx="3545911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b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ritish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pl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ssociation.org</a:t>
            </a:r>
          </a:p>
        </p:txBody>
      </p:sp>
    </p:spTree>
    <p:extLst>
      <p:ext uri="{BB962C8B-B14F-4D97-AF65-F5344CB8AC3E}">
        <p14:creationId xmlns:p14="http://schemas.microsoft.com/office/powerpoint/2010/main" val="31494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1935215"/>
          </a:xfrm>
        </p:spPr>
        <p:txBody>
          <a:bodyPr anchor="t"/>
          <a:lstStyle/>
          <a:p>
            <a:r>
              <a:rPr lang="en-US" dirty="0"/>
              <a:t>Thanks for watching!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4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72093</TotalTime>
  <Words>502</Words>
  <Application>Microsoft Office PowerPoint</Application>
  <PresentationFormat>On-screen Show (16:9)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Titillium Web SemiBold</vt:lpstr>
      <vt:lpstr>Arial</vt:lpstr>
      <vt:lpstr>Courier New</vt:lpstr>
      <vt:lpstr>Wingdings</vt:lpstr>
      <vt:lpstr>APL385 Unicode</vt:lpstr>
      <vt:lpstr>Titillium Web</vt:lpstr>
      <vt:lpstr>Calibri</vt:lpstr>
      <vt:lpstr>Office Theme</vt:lpstr>
      <vt:lpstr>Code recap</vt:lpstr>
      <vt:lpstr>Code recap</vt:lpstr>
      <vt:lpstr>Code recap</vt:lpstr>
      <vt:lpstr>Code recap (usage)</vt:lpstr>
      <vt:lpstr>Useful links</vt:lpstr>
      <vt:lpstr>Upcoming webinars</vt:lpstr>
      <vt:lpstr>Thanks for watching!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Rodrigo Girão Serrão</cp:lastModifiedBy>
  <cp:revision>426</cp:revision>
  <dcterms:created xsi:type="dcterms:W3CDTF">2020-06-08T19:16:21Z</dcterms:created>
  <dcterms:modified xsi:type="dcterms:W3CDTF">2021-05-13T16:26:07Z</dcterms:modified>
</cp:coreProperties>
</file>