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62" r:id="rId2"/>
    <p:sldId id="263" r:id="rId3"/>
    <p:sldId id="309" r:id="rId4"/>
    <p:sldId id="301" r:id="rId5"/>
    <p:sldId id="310" r:id="rId6"/>
    <p:sldId id="264" r:id="rId7"/>
    <p:sldId id="300" r:id="rId8"/>
    <p:sldId id="302" r:id="rId9"/>
    <p:sldId id="374" r:id="rId10"/>
    <p:sldId id="286" r:id="rId11"/>
    <p:sldId id="295" r:id="rId12"/>
    <p:sldId id="287" r:id="rId13"/>
    <p:sldId id="289" r:id="rId14"/>
    <p:sldId id="290" r:id="rId15"/>
    <p:sldId id="294" r:id="rId16"/>
    <p:sldId id="291" r:id="rId17"/>
    <p:sldId id="292" r:id="rId18"/>
    <p:sldId id="296" r:id="rId19"/>
    <p:sldId id="297" r:id="rId20"/>
    <p:sldId id="303" r:id="rId21"/>
    <p:sldId id="298" r:id="rId22"/>
    <p:sldId id="299" r:id="rId23"/>
    <p:sldId id="311" r:id="rId24"/>
    <p:sldId id="265" r:id="rId25"/>
    <p:sldId id="322" r:id="rId26"/>
    <p:sldId id="330" r:id="rId27"/>
    <p:sldId id="329" r:id="rId28"/>
    <p:sldId id="331" r:id="rId29"/>
    <p:sldId id="323" r:id="rId30"/>
    <p:sldId id="332" r:id="rId31"/>
    <p:sldId id="342" r:id="rId32"/>
    <p:sldId id="343" r:id="rId33"/>
    <p:sldId id="335" r:id="rId34"/>
    <p:sldId id="333" r:id="rId35"/>
    <p:sldId id="324" r:id="rId36"/>
    <p:sldId id="336" r:id="rId37"/>
    <p:sldId id="337" r:id="rId38"/>
    <p:sldId id="338" r:id="rId39"/>
    <p:sldId id="339" r:id="rId40"/>
    <p:sldId id="340" r:id="rId41"/>
    <p:sldId id="341" r:id="rId42"/>
    <p:sldId id="344" r:id="rId43"/>
    <p:sldId id="371" r:id="rId44"/>
    <p:sldId id="312" r:id="rId45"/>
    <p:sldId id="313" r:id="rId46"/>
    <p:sldId id="285" r:id="rId47"/>
    <p:sldId id="304" r:id="rId48"/>
    <p:sldId id="316" r:id="rId49"/>
    <p:sldId id="318" r:id="rId50"/>
    <p:sldId id="315" r:id="rId51"/>
    <p:sldId id="372" r:id="rId52"/>
    <p:sldId id="266" r:id="rId53"/>
    <p:sldId id="347" r:id="rId54"/>
    <p:sldId id="354" r:id="rId55"/>
    <p:sldId id="348" r:id="rId56"/>
    <p:sldId id="376" r:id="rId57"/>
    <p:sldId id="375" r:id="rId58"/>
    <p:sldId id="352" r:id="rId59"/>
    <p:sldId id="360" r:id="rId60"/>
    <p:sldId id="361" r:id="rId61"/>
    <p:sldId id="362" r:id="rId62"/>
    <p:sldId id="363" r:id="rId63"/>
    <p:sldId id="377" r:id="rId64"/>
    <p:sldId id="364" r:id="rId65"/>
    <p:sldId id="365" r:id="rId66"/>
    <p:sldId id="366" r:id="rId67"/>
    <p:sldId id="373" r:id="rId68"/>
    <p:sldId id="370" r:id="rId69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72"/>
    </p:embeddedFont>
    <p:embeddedFont>
      <p:font typeface="APL386 Unicode" panose="020B0709000202000203" pitchFamily="50" charset="0"/>
      <p:regular r:id="rId73"/>
    </p:embeddedFont>
    <p:embeddedFont>
      <p:font typeface="Atkinson Hyperlegible" pitchFamily="2" charset="0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2"/>
      <p:bold r:id="rId72"/>
      <p:italic r:id="rId72"/>
      <p:boldItalic r:id="rId72"/>
    </p:embeddedFont>
    <p:embeddedFont>
      <p:font typeface="Sarabun" panose="00000500000000000000" pitchFamily="2" charset="-34"/>
      <p:regular r:id="rId78"/>
      <p:bold r:id="rId79"/>
      <p:italic r:id="rId80"/>
      <p:boldItalic r:id="rId81"/>
    </p:embeddedFont>
    <p:embeddedFont>
      <p:font typeface="Wingdings 2" panose="05020102010507070707" pitchFamily="18" charset="2"/>
      <p:regular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5A6D8F"/>
    <a:srgbClr val="3B475E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5508" autoAdjust="0"/>
  </p:normalViewPr>
  <p:slideViewPr>
    <p:cSldViewPr snapToGrid="0">
      <p:cViewPr varScale="1">
        <p:scale>
          <a:sx n="99" d="100"/>
          <a:sy n="99" d="100"/>
        </p:scale>
        <p:origin x="787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NULL"/><Relationship Id="rId80" Type="http://schemas.openxmlformats.org/officeDocument/2006/relationships/font" Target="fonts/font8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3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14/04/2022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14/04/2022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5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65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98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288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51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40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64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202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7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71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4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936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41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826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343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83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656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531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You know what you want, how do I…?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55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54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53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3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0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16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79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Set PW, Friendly view of namespace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28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24" name="Picture 2" descr="C:\Users\fiona\Desktop\Computer.png">
            <a:extLst>
              <a:ext uri="{FF2B5EF4-FFF2-40B4-BE49-F238E27FC236}">
                <a16:creationId xmlns:a16="http://schemas.microsoft.com/office/drawing/2014/main" id="{F22D7D76-1350-4D18-B964-2F5D328CA8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933902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6F512E2-31FF-4B40-A876-99A0126F24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195403"/>
            <a:ext cx="8363272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  <a:endParaRPr lang="en-GB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3235149-6E0E-4785-AA0A-DAACC2C033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401463"/>
            <a:ext cx="8363272" cy="684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6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latin typeface="APL386 Unicode" panose="020B0709000202000203" pitchFamily="50" charset="0"/>
              </a:defRPr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New User Commands in Dyalog v18.2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F2AA1-2116-4182-A569-DA54ACB2CADA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ezoid 7">
            <a:extLst>
              <a:ext uri="{FF2B5EF4-FFF2-40B4-BE49-F238E27FC236}">
                <a16:creationId xmlns:a16="http://schemas.microsoft.com/office/drawing/2014/main" id="{39DA3E42-AD70-4871-956F-998FEA10B7D9}"/>
              </a:ext>
            </a:extLst>
          </p:cNvPr>
          <p:cNvSpPr/>
          <p:nvPr userDrawn="1"/>
        </p:nvSpPr>
        <p:spPr>
          <a:xfrm flipH="1">
            <a:off x="8388419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0" name="Trapezoid 7">
            <a:extLst>
              <a:ext uri="{FF2B5EF4-FFF2-40B4-BE49-F238E27FC236}">
                <a16:creationId xmlns:a16="http://schemas.microsoft.com/office/drawing/2014/main" id="{49FF7BEB-831B-42DA-9D92-B7D3AB259A88}"/>
              </a:ext>
            </a:extLst>
          </p:cNvPr>
          <p:cNvSpPr/>
          <p:nvPr userDrawn="1"/>
        </p:nvSpPr>
        <p:spPr>
          <a:xfrm>
            <a:off x="7996302" y="4663185"/>
            <a:ext cx="361579" cy="76197"/>
          </a:xfrm>
          <a:custGeom>
            <a:avLst/>
            <a:gdLst>
              <a:gd name="connsiteX0" fmla="*/ 0 w 250849"/>
              <a:gd name="connsiteY0" fmla="*/ 128586 h 128586"/>
              <a:gd name="connsiteX1" fmla="*/ 70247 w 250849"/>
              <a:gd name="connsiteY1" fmla="*/ 0 h 128586"/>
              <a:gd name="connsiteX2" fmla="*/ 180602 w 250849"/>
              <a:gd name="connsiteY2" fmla="*/ 0 h 128586"/>
              <a:gd name="connsiteX3" fmla="*/ 250849 w 250849"/>
              <a:gd name="connsiteY3" fmla="*/ 128586 h 128586"/>
              <a:gd name="connsiteX4" fmla="*/ 0 w 250849"/>
              <a:gd name="connsiteY4" fmla="*/ 128586 h 128586"/>
              <a:gd name="connsiteX0" fmla="*/ 13097 w 263946"/>
              <a:gd name="connsiteY0" fmla="*/ 128586 h 128586"/>
              <a:gd name="connsiteX1" fmla="*/ 0 w 263946"/>
              <a:gd name="connsiteY1" fmla="*/ 38100 h 128586"/>
              <a:gd name="connsiteX2" fmla="*/ 193699 w 263946"/>
              <a:gd name="connsiteY2" fmla="*/ 0 h 128586"/>
              <a:gd name="connsiteX3" fmla="*/ 263946 w 263946"/>
              <a:gd name="connsiteY3" fmla="*/ 128586 h 128586"/>
              <a:gd name="connsiteX4" fmla="*/ 13097 w 263946"/>
              <a:gd name="connsiteY4" fmla="*/ 128586 h 128586"/>
              <a:gd name="connsiteX0" fmla="*/ 13097 w 263946"/>
              <a:gd name="connsiteY0" fmla="*/ 100011 h 100011"/>
              <a:gd name="connsiteX1" fmla="*/ 0 w 263946"/>
              <a:gd name="connsiteY1" fmla="*/ 9525 h 100011"/>
              <a:gd name="connsiteX2" fmla="*/ 241324 w 263946"/>
              <a:gd name="connsiteY2" fmla="*/ 0 h 100011"/>
              <a:gd name="connsiteX3" fmla="*/ 263946 w 263946"/>
              <a:gd name="connsiteY3" fmla="*/ 100011 h 100011"/>
              <a:gd name="connsiteX4" fmla="*/ 13097 w 263946"/>
              <a:gd name="connsiteY4" fmla="*/ 100011 h 100011"/>
              <a:gd name="connsiteX0" fmla="*/ 13097 w 268709"/>
              <a:gd name="connsiteY0" fmla="*/ 100011 h 100011"/>
              <a:gd name="connsiteX1" fmla="*/ 0 w 268709"/>
              <a:gd name="connsiteY1" fmla="*/ 9525 h 100011"/>
              <a:gd name="connsiteX2" fmla="*/ 241324 w 268709"/>
              <a:gd name="connsiteY2" fmla="*/ 0 h 100011"/>
              <a:gd name="connsiteX3" fmla="*/ 268709 w 268709"/>
              <a:gd name="connsiteY3" fmla="*/ 52386 h 100011"/>
              <a:gd name="connsiteX4" fmla="*/ 13097 w 268709"/>
              <a:gd name="connsiteY4" fmla="*/ 100011 h 100011"/>
              <a:gd name="connsiteX0" fmla="*/ 89297 w 268709"/>
              <a:gd name="connsiteY0" fmla="*/ 57149 h 57149"/>
              <a:gd name="connsiteX1" fmla="*/ 0 w 268709"/>
              <a:gd name="connsiteY1" fmla="*/ 9525 h 57149"/>
              <a:gd name="connsiteX2" fmla="*/ 241324 w 268709"/>
              <a:gd name="connsiteY2" fmla="*/ 0 h 57149"/>
              <a:gd name="connsiteX3" fmla="*/ 268709 w 268709"/>
              <a:gd name="connsiteY3" fmla="*/ 52386 h 57149"/>
              <a:gd name="connsiteX4" fmla="*/ 89297 w 268709"/>
              <a:gd name="connsiteY4" fmla="*/ 57149 h 57149"/>
              <a:gd name="connsiteX0" fmla="*/ 89297 w 259184"/>
              <a:gd name="connsiteY0" fmla="*/ 57149 h 57149"/>
              <a:gd name="connsiteX1" fmla="*/ 0 w 259184"/>
              <a:gd name="connsiteY1" fmla="*/ 9525 h 57149"/>
              <a:gd name="connsiteX2" fmla="*/ 241324 w 259184"/>
              <a:gd name="connsiteY2" fmla="*/ 0 h 57149"/>
              <a:gd name="connsiteX3" fmla="*/ 259184 w 259184"/>
              <a:gd name="connsiteY3" fmla="*/ 54767 h 57149"/>
              <a:gd name="connsiteX4" fmla="*/ 89297 w 259184"/>
              <a:gd name="connsiteY4" fmla="*/ 57149 h 57149"/>
              <a:gd name="connsiteX0" fmla="*/ 86916 w 256803"/>
              <a:gd name="connsiteY0" fmla="*/ 57149 h 57149"/>
              <a:gd name="connsiteX1" fmla="*/ 0 w 256803"/>
              <a:gd name="connsiteY1" fmla="*/ 14287 h 57149"/>
              <a:gd name="connsiteX2" fmla="*/ 238943 w 256803"/>
              <a:gd name="connsiteY2" fmla="*/ 0 h 57149"/>
              <a:gd name="connsiteX3" fmla="*/ 256803 w 256803"/>
              <a:gd name="connsiteY3" fmla="*/ 54767 h 57149"/>
              <a:gd name="connsiteX4" fmla="*/ 86916 w 256803"/>
              <a:gd name="connsiteY4" fmla="*/ 57149 h 57149"/>
              <a:gd name="connsiteX0" fmla="*/ 86916 w 256803"/>
              <a:gd name="connsiteY0" fmla="*/ 42862 h 42862"/>
              <a:gd name="connsiteX1" fmla="*/ 0 w 256803"/>
              <a:gd name="connsiteY1" fmla="*/ 0 h 42862"/>
              <a:gd name="connsiteX2" fmla="*/ 241325 w 256803"/>
              <a:gd name="connsiteY2" fmla="*/ 1 h 42862"/>
              <a:gd name="connsiteX3" fmla="*/ 256803 w 256803"/>
              <a:gd name="connsiteY3" fmla="*/ 40480 h 42862"/>
              <a:gd name="connsiteX4" fmla="*/ 86916 w 256803"/>
              <a:gd name="connsiteY4" fmla="*/ 42862 h 42862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8469 w 263947"/>
              <a:gd name="connsiteY2" fmla="*/ 2382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63947"/>
              <a:gd name="connsiteY0" fmla="*/ 45243 h 45243"/>
              <a:gd name="connsiteX1" fmla="*/ 0 w 263947"/>
              <a:gd name="connsiteY1" fmla="*/ 0 h 45243"/>
              <a:gd name="connsiteX2" fmla="*/ 246087 w 263947"/>
              <a:gd name="connsiteY2" fmla="*/ 1 h 45243"/>
              <a:gd name="connsiteX3" fmla="*/ 263947 w 263947"/>
              <a:gd name="connsiteY3" fmla="*/ 42861 h 45243"/>
              <a:gd name="connsiteX4" fmla="*/ 94060 w 263947"/>
              <a:gd name="connsiteY4" fmla="*/ 45243 h 45243"/>
              <a:gd name="connsiteX0" fmla="*/ 94060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94060 w 252041"/>
              <a:gd name="connsiteY4" fmla="*/ 45243 h 45243"/>
              <a:gd name="connsiteX0" fmla="*/ 77391 w 252041"/>
              <a:gd name="connsiteY0" fmla="*/ 45243 h 45243"/>
              <a:gd name="connsiteX1" fmla="*/ 0 w 252041"/>
              <a:gd name="connsiteY1" fmla="*/ 0 h 45243"/>
              <a:gd name="connsiteX2" fmla="*/ 246087 w 252041"/>
              <a:gd name="connsiteY2" fmla="*/ 1 h 45243"/>
              <a:gd name="connsiteX3" fmla="*/ 252041 w 252041"/>
              <a:gd name="connsiteY3" fmla="*/ 33336 h 45243"/>
              <a:gd name="connsiteX4" fmla="*/ 77391 w 252041"/>
              <a:gd name="connsiteY4" fmla="*/ 45243 h 45243"/>
              <a:gd name="connsiteX0" fmla="*/ 77391 w 261566"/>
              <a:gd name="connsiteY0" fmla="*/ 45243 h 45243"/>
              <a:gd name="connsiteX1" fmla="*/ 0 w 261566"/>
              <a:gd name="connsiteY1" fmla="*/ 0 h 45243"/>
              <a:gd name="connsiteX2" fmla="*/ 246087 w 261566"/>
              <a:gd name="connsiteY2" fmla="*/ 1 h 45243"/>
              <a:gd name="connsiteX3" fmla="*/ 261566 w 261566"/>
              <a:gd name="connsiteY3" fmla="*/ 42861 h 45243"/>
              <a:gd name="connsiteX4" fmla="*/ 77391 w 261566"/>
              <a:gd name="connsiteY4" fmla="*/ 45243 h 45243"/>
              <a:gd name="connsiteX0" fmla="*/ 129779 w 313954"/>
              <a:gd name="connsiteY0" fmla="*/ 52387 h 52387"/>
              <a:gd name="connsiteX1" fmla="*/ 0 w 313954"/>
              <a:gd name="connsiteY1" fmla="*/ 0 h 52387"/>
              <a:gd name="connsiteX2" fmla="*/ 298475 w 313954"/>
              <a:gd name="connsiteY2" fmla="*/ 7145 h 52387"/>
              <a:gd name="connsiteX3" fmla="*/ 313954 w 313954"/>
              <a:gd name="connsiteY3" fmla="*/ 50005 h 52387"/>
              <a:gd name="connsiteX4" fmla="*/ 129779 w 313954"/>
              <a:gd name="connsiteY4" fmla="*/ 52387 h 52387"/>
              <a:gd name="connsiteX0" fmla="*/ 101204 w 313954"/>
              <a:gd name="connsiteY0" fmla="*/ 59531 h 59531"/>
              <a:gd name="connsiteX1" fmla="*/ 0 w 313954"/>
              <a:gd name="connsiteY1" fmla="*/ 0 h 59531"/>
              <a:gd name="connsiteX2" fmla="*/ 298475 w 313954"/>
              <a:gd name="connsiteY2" fmla="*/ 7145 h 59531"/>
              <a:gd name="connsiteX3" fmla="*/ 313954 w 313954"/>
              <a:gd name="connsiteY3" fmla="*/ 50005 h 59531"/>
              <a:gd name="connsiteX4" fmla="*/ 101204 w 313954"/>
              <a:gd name="connsiteY4" fmla="*/ 59531 h 59531"/>
              <a:gd name="connsiteX0" fmla="*/ 117872 w 330622"/>
              <a:gd name="connsiteY0" fmla="*/ 59531 h 59531"/>
              <a:gd name="connsiteX1" fmla="*/ 0 w 330622"/>
              <a:gd name="connsiteY1" fmla="*/ 0 h 59531"/>
              <a:gd name="connsiteX2" fmla="*/ 315143 w 330622"/>
              <a:gd name="connsiteY2" fmla="*/ 7145 h 59531"/>
              <a:gd name="connsiteX3" fmla="*/ 330622 w 330622"/>
              <a:gd name="connsiteY3" fmla="*/ 50005 h 59531"/>
              <a:gd name="connsiteX4" fmla="*/ 117872 w 330622"/>
              <a:gd name="connsiteY4" fmla="*/ 59531 h 59531"/>
              <a:gd name="connsiteX0" fmla="*/ 96441 w 330622"/>
              <a:gd name="connsiteY0" fmla="*/ 57149 h 57149"/>
              <a:gd name="connsiteX1" fmla="*/ 0 w 330622"/>
              <a:gd name="connsiteY1" fmla="*/ 0 h 57149"/>
              <a:gd name="connsiteX2" fmla="*/ 315143 w 330622"/>
              <a:gd name="connsiteY2" fmla="*/ 7145 h 57149"/>
              <a:gd name="connsiteX3" fmla="*/ 330622 w 330622"/>
              <a:gd name="connsiteY3" fmla="*/ 50005 h 57149"/>
              <a:gd name="connsiteX4" fmla="*/ 96441 w 330622"/>
              <a:gd name="connsiteY4" fmla="*/ 57149 h 57149"/>
              <a:gd name="connsiteX0" fmla="*/ 96441 w 366341"/>
              <a:gd name="connsiteY0" fmla="*/ 57149 h 69055"/>
              <a:gd name="connsiteX1" fmla="*/ 0 w 366341"/>
              <a:gd name="connsiteY1" fmla="*/ 0 h 69055"/>
              <a:gd name="connsiteX2" fmla="*/ 315143 w 366341"/>
              <a:gd name="connsiteY2" fmla="*/ 7145 h 69055"/>
              <a:gd name="connsiteX3" fmla="*/ 366341 w 366341"/>
              <a:gd name="connsiteY3" fmla="*/ 69055 h 69055"/>
              <a:gd name="connsiteX4" fmla="*/ 96441 w 366341"/>
              <a:gd name="connsiteY4" fmla="*/ 57149 h 69055"/>
              <a:gd name="connsiteX0" fmla="*/ 96441 w 366341"/>
              <a:gd name="connsiteY0" fmla="*/ 73816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96441 w 366341"/>
              <a:gd name="connsiteY4" fmla="*/ 73816 h 85722"/>
              <a:gd name="connsiteX0" fmla="*/ 134541 w 366341"/>
              <a:gd name="connsiteY0" fmla="*/ 85722 h 85722"/>
              <a:gd name="connsiteX1" fmla="*/ 0 w 366341"/>
              <a:gd name="connsiteY1" fmla="*/ 16667 h 85722"/>
              <a:gd name="connsiteX2" fmla="*/ 336574 w 366341"/>
              <a:gd name="connsiteY2" fmla="*/ 0 h 85722"/>
              <a:gd name="connsiteX3" fmla="*/ 366341 w 366341"/>
              <a:gd name="connsiteY3" fmla="*/ 85722 h 85722"/>
              <a:gd name="connsiteX4" fmla="*/ 134541 w 366341"/>
              <a:gd name="connsiteY4" fmla="*/ 85722 h 85722"/>
              <a:gd name="connsiteX0" fmla="*/ 117872 w 349672"/>
              <a:gd name="connsiteY0" fmla="*/ 85722 h 85722"/>
              <a:gd name="connsiteX1" fmla="*/ 0 w 349672"/>
              <a:gd name="connsiteY1" fmla="*/ 16667 h 85722"/>
              <a:gd name="connsiteX2" fmla="*/ 319905 w 349672"/>
              <a:gd name="connsiteY2" fmla="*/ 0 h 85722"/>
              <a:gd name="connsiteX3" fmla="*/ 349672 w 349672"/>
              <a:gd name="connsiteY3" fmla="*/ 85722 h 85722"/>
              <a:gd name="connsiteX4" fmla="*/ 117872 w 349672"/>
              <a:gd name="connsiteY4" fmla="*/ 85722 h 85722"/>
              <a:gd name="connsiteX0" fmla="*/ 127397 w 359197"/>
              <a:gd name="connsiteY0" fmla="*/ 85722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27397 w 359197"/>
              <a:gd name="connsiteY4" fmla="*/ 85722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29430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59197"/>
              <a:gd name="connsiteY0" fmla="*/ 83341 h 85722"/>
              <a:gd name="connsiteX1" fmla="*/ 0 w 359197"/>
              <a:gd name="connsiteY1" fmla="*/ 16667 h 85722"/>
              <a:gd name="connsiteX2" fmla="*/ 341337 w 359197"/>
              <a:gd name="connsiteY2" fmla="*/ 0 h 85722"/>
              <a:gd name="connsiteX3" fmla="*/ 359197 w 359197"/>
              <a:gd name="connsiteY3" fmla="*/ 85722 h 85722"/>
              <a:gd name="connsiteX4" fmla="*/ 108347 w 359197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41337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8722"/>
              <a:gd name="connsiteY0" fmla="*/ 83341 h 85722"/>
              <a:gd name="connsiteX1" fmla="*/ 0 w 368722"/>
              <a:gd name="connsiteY1" fmla="*/ 16667 h 85722"/>
              <a:gd name="connsiteX2" fmla="*/ 338956 w 368722"/>
              <a:gd name="connsiteY2" fmla="*/ 0 h 85722"/>
              <a:gd name="connsiteX3" fmla="*/ 368722 w 368722"/>
              <a:gd name="connsiteY3" fmla="*/ 85722 h 85722"/>
              <a:gd name="connsiteX4" fmla="*/ 108347 w 368722"/>
              <a:gd name="connsiteY4" fmla="*/ 83341 h 85722"/>
              <a:gd name="connsiteX0" fmla="*/ 108347 w 361579"/>
              <a:gd name="connsiteY0" fmla="*/ 83341 h 85722"/>
              <a:gd name="connsiteX1" fmla="*/ 0 w 361579"/>
              <a:gd name="connsiteY1" fmla="*/ 16667 h 85722"/>
              <a:gd name="connsiteX2" fmla="*/ 338956 w 361579"/>
              <a:gd name="connsiteY2" fmla="*/ 0 h 85722"/>
              <a:gd name="connsiteX3" fmla="*/ 361579 w 361579"/>
              <a:gd name="connsiteY3" fmla="*/ 85722 h 85722"/>
              <a:gd name="connsiteX4" fmla="*/ 108347 w 361579"/>
              <a:gd name="connsiteY4" fmla="*/ 83341 h 85722"/>
              <a:gd name="connsiteX0" fmla="*/ 108347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08347 w 361579"/>
              <a:gd name="connsiteY4" fmla="*/ 73816 h 76197"/>
              <a:gd name="connsiteX0" fmla="*/ 120253 w 361579"/>
              <a:gd name="connsiteY0" fmla="*/ 73816 h 76197"/>
              <a:gd name="connsiteX1" fmla="*/ 0 w 361579"/>
              <a:gd name="connsiteY1" fmla="*/ 7142 h 76197"/>
              <a:gd name="connsiteX2" fmla="*/ 334194 w 361579"/>
              <a:gd name="connsiteY2" fmla="*/ 0 h 76197"/>
              <a:gd name="connsiteX3" fmla="*/ 361579 w 361579"/>
              <a:gd name="connsiteY3" fmla="*/ 76197 h 76197"/>
              <a:gd name="connsiteX4" fmla="*/ 120253 w 361579"/>
              <a:gd name="connsiteY4" fmla="*/ 73816 h 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79" h="76197">
                <a:moveTo>
                  <a:pt x="120253" y="73816"/>
                </a:moveTo>
                <a:lnTo>
                  <a:pt x="0" y="7142"/>
                </a:lnTo>
                <a:lnTo>
                  <a:pt x="334194" y="0"/>
                </a:lnTo>
                <a:lnTo>
                  <a:pt x="361579" y="76197"/>
                </a:lnTo>
                <a:lnTo>
                  <a:pt x="120253" y="738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B0378C-9A27-40A4-BAEB-3AA757F03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2.sv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410B3-B5E9-461D-93AB-2C42DA621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Rich Park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8F46C-86E0-44F1-8A54-85FDBB560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New User Commands in Dyalog v18.2</a:t>
            </a:r>
          </a:p>
        </p:txBody>
      </p:sp>
    </p:spTree>
    <p:extLst>
      <p:ext uri="{BB962C8B-B14F-4D97-AF65-F5344CB8AC3E}">
        <p14:creationId xmlns:p14="http://schemas.microsoft.com/office/powerpoint/2010/main" val="48413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 marL="0" lv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⍳⍳5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F2502EE-02FF-4F2D-A9F2-BD997E45AE4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746625" y="1276581"/>
            <a:ext cx="4105275" cy="3218989"/>
          </a:xfr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19334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7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4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67B35-82E4-491A-BA6B-4788638B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37" y="1264925"/>
            <a:ext cx="274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7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(3↑var)←'new'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67B35-82E4-491A-BA6B-4788638B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37" y="1264925"/>
            <a:ext cx="274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4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(3↑var)←'new'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)ed var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67B35-82E4-491A-BA6B-4788638B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37" y="1264925"/>
            <a:ext cx="274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var←'oldvalue'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var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(3↑var)←'new'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)ed var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667B35-82E4-491A-BA6B-4788638B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37" y="1264925"/>
            <a:ext cx="2743200" cy="148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6ECFBA-3A4C-4EA6-BB72-15DACC8FE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237" y="3011540"/>
            <a:ext cx="2609850" cy="14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8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13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]box on –v=max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2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2B3EA-EBE6-4481-87EE-78A19E95AA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26A96C-539D-48E2-B59F-E2BA0353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EXPERIMENTAL.Get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2357121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0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]box on –v=max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Was OFF -view=min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5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610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]box on –v=max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Was OFF -view=min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⍳⍳5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1A00-3FAC-4995-A53B-2E94AA871D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5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610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>
              <a:lnSpc>
                <a:spcPct val="150000"/>
              </a:lnSpc>
            </a:pPr>
            <a:r>
              <a:rPr lang="en-GB" dirty="0"/>
              <a:t>Snapshot an APL item</a:t>
            </a:r>
          </a:p>
          <a:p>
            <a:pPr>
              <a:lnSpc>
                <a:spcPct val="150000"/>
              </a:lnSpc>
            </a:pPr>
            <a:r>
              <a:rPr lang="en-GB" dirty="0"/>
              <a:t>Settings: </a:t>
            </a:r>
            <a:r>
              <a:rPr lang="en-GB" dirty="0">
                <a:latin typeface="APL386 Unicode" panose="020B0709000202000203" pitchFamily="50" charset="0"/>
              </a:rPr>
              <a:t>]Box -view=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]box on –v=max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Was OFF -view=min</a:t>
            </a:r>
          </a:p>
          <a:p>
            <a:pPr mar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⍳⍳5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061E8B-FAB3-4F8E-8267-501B5FCE3EC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2267" y="1292494"/>
            <a:ext cx="4033990" cy="3187161"/>
          </a:xfr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AE1308-5634-443F-85B7-CF55D6B6E9FB}"/>
              </a:ext>
            </a:extLst>
          </p:cNvPr>
          <p:cNvSpPr txBox="1">
            <a:spLocks/>
          </p:cNvSpPr>
          <p:nvPr/>
        </p:nvSpPr>
        <p:spPr>
          <a:xfrm>
            <a:off x="323527" y="172407"/>
            <a:ext cx="3746823" cy="801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OUTPUT.View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4D7BAD-485F-49B9-AC8B-7B4477DD2547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244B87-4801-48A0-B27C-894119DC332F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62A90F-6A34-4FCC-8D9D-0B7E6A283E3E}"/>
              </a:ext>
            </a:extLst>
          </p:cNvPr>
          <p:cNvSpPr txBox="1">
            <a:spLocks/>
          </p:cNvSpPr>
          <p:nvPr/>
        </p:nvSpPr>
        <p:spPr>
          <a:xfrm>
            <a:off x="-3166434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5B7E6D-A627-4C1D-B7DC-1A0DA5E8569A}"/>
              </a:ext>
            </a:extLst>
          </p:cNvPr>
          <p:cNvSpPr txBox="1">
            <a:spLocks/>
          </p:cNvSpPr>
          <p:nvPr/>
        </p:nvSpPr>
        <p:spPr>
          <a:xfrm>
            <a:off x="-3166434" y="2354231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33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2B3EA-EBE6-4481-87EE-78A19E95AA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B56A36-2485-4640-8517-FA47E190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79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2236C4-B022-4E31-AD71-E87874FF0AA1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76E1E5-6E6E-47DF-9AE3-E02D51DFECF0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0D526E-14E7-468A-BD9A-23F7CEC215CD}"/>
              </a:ext>
            </a:extLst>
          </p:cNvPr>
          <p:cNvSpPr txBox="1">
            <a:spLocks/>
          </p:cNvSpPr>
          <p:nvPr/>
        </p:nvSpPr>
        <p:spPr>
          <a:xfrm>
            <a:off x="-3166433" y="2358981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3034C2-D6C4-4DC9-BEE1-8B938CA4EE77}"/>
              </a:ext>
            </a:extLst>
          </p:cNvPr>
          <p:cNvSpPr txBox="1">
            <a:spLocks/>
          </p:cNvSpPr>
          <p:nvPr/>
        </p:nvSpPr>
        <p:spPr>
          <a:xfrm>
            <a:off x="-316643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BE9F311-FB31-4583-AA47-B3F19A291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73AF266-655D-450C-841F-E3A80FA23F2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51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AE9BB-D1F5-449A-B99C-C6509227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0"/>
            <a:ext cx="4219575" cy="51435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46FCE0-B628-4305-AD82-071D396FFD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5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AE9BB-D1F5-449A-B99C-C65092273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B01C0-EF2E-492D-9FDB-94BACCF95A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49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AE9BB-D1F5-449A-B99C-C65092273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614A9-1FF3-4A90-805B-308A82B926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7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AE9BB-D1F5-449A-B99C-C65092273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23815C-BE18-4AF0-8827-02D6A6A811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0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5EE05-568F-4CEF-A258-BD7A23C964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5FDFC-2CEF-4A59-8201-ECCCF4D4A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0"/>
            <a:ext cx="4219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2B3EA-EBE6-4481-87EE-78A19E95AA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26A96C-539D-48E2-B59F-E2BA0353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2357121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5669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222F-3C9A-490E-B023-8056F83FE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E28B9-B955-4716-9F9C-B0CF1DAB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9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222F-3C9A-490E-B023-8056F83FE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E28B9-B955-4716-9F9C-B0CF1DAB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222F-3C9A-490E-B023-8056F83FE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E28B9-B955-4716-9F9C-B0CF1DAB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9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6222F-3C9A-490E-B023-8056F83FE3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E28B9-B955-4716-9F9C-B0CF1DAB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9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33F7-6619-4DC1-993B-6F5FC64F3E2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967B5-D39E-4D19-B967-502E253B4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77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wildcards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0"/>
            <a:ext cx="4219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wildcards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0"/>
            <a:ext cx="42195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11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wildcards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4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5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wildcards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3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77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wildcards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regex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3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2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1A2AB-62C8-440E-BF6E-8698DC6227D8}"/>
              </a:ext>
            </a:extLst>
          </p:cNvPr>
          <p:cNvSpPr/>
          <p:nvPr/>
        </p:nvSpPr>
        <p:spPr>
          <a:xfrm>
            <a:off x="8396651" y="1110885"/>
            <a:ext cx="360000" cy="3242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A39D4-7595-43D9-8B35-B785D7D1D11C}"/>
              </a:ext>
            </a:extLst>
          </p:cNvPr>
          <p:cNvSpPr/>
          <p:nvPr/>
        </p:nvSpPr>
        <p:spPr>
          <a:xfrm rot="5400000">
            <a:off x="6632428" y="1932497"/>
            <a:ext cx="360000" cy="4480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9F2F3-4B71-42B5-9F5C-3CB2F3BCF4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2DD342-247B-45F8-BFA7-F14013B3F766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390DAE-198B-4100-B35D-E424A7FF7751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C47261-40EB-4276-AB96-7C0B27475801}"/>
              </a:ext>
            </a:extLst>
          </p:cNvPr>
          <p:cNvSpPr txBox="1">
            <a:spLocks/>
          </p:cNvSpPr>
          <p:nvPr/>
        </p:nvSpPr>
        <p:spPr>
          <a:xfrm>
            <a:off x="-3166434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9355B7-2655-462D-8CF9-F6624918D25A}"/>
              </a:ext>
            </a:extLst>
          </p:cNvPr>
          <p:cNvSpPr txBox="1">
            <a:spLocks/>
          </p:cNvSpPr>
          <p:nvPr/>
        </p:nvSpPr>
        <p:spPr>
          <a:xfrm>
            <a:off x="-3166434" y="2360478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48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wildcards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regex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2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47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wildcards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regex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1" cy="5143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D08F1D-4B99-4729-9897-9FB707B85942}"/>
              </a:ext>
            </a:extLst>
          </p:cNvPr>
          <p:cNvSpPr txBox="1"/>
          <p:nvPr/>
        </p:nvSpPr>
        <p:spPr>
          <a:xfrm rot="16200000">
            <a:off x="2597155" y="2763828"/>
            <a:ext cx="345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Combine all of these!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D90541D-2827-465E-89F4-36CCD0552EA7}"/>
              </a:ext>
            </a:extLst>
          </p:cNvPr>
          <p:cNvSpPr/>
          <p:nvPr/>
        </p:nvSpPr>
        <p:spPr>
          <a:xfrm>
            <a:off x="3723640" y="1482358"/>
            <a:ext cx="304800" cy="3024607"/>
          </a:xfrm>
          <a:prstGeom prst="rightBrace">
            <a:avLst>
              <a:gd name="adj1" fmla="val 50833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64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D7F6-A694-4D9D-AA20-4E99BC55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4104000" cy="345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List all</a:t>
            </a:r>
          </a:p>
          <a:p>
            <a:pPr>
              <a:lnSpc>
                <a:spcPct val="150000"/>
              </a:lnSpc>
            </a:pPr>
            <a:r>
              <a:rPr lang="en-GB" dirty="0"/>
              <a:t>Group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Filter by </a:t>
            </a:r>
            <a:r>
              <a:rPr lang="en-GB" dirty="0" err="1"/>
              <a:t>nameclass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Specific namespace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wildcards</a:t>
            </a:r>
          </a:p>
          <a:p>
            <a:pPr>
              <a:lnSpc>
                <a:spcPct val="150000"/>
              </a:lnSpc>
            </a:pPr>
            <a:r>
              <a:rPr lang="en-GB" dirty="0"/>
              <a:t>Filter using regex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0412E2-D9B2-4F40-8FC0-CC0142BBF8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B6918F-5C5C-4B36-B223-B0C874C08FFD}"/>
              </a:ext>
            </a:extLst>
          </p:cNvPr>
          <p:cNvSpPr txBox="1">
            <a:spLocks/>
          </p:cNvSpPr>
          <p:nvPr/>
        </p:nvSpPr>
        <p:spPr>
          <a:xfrm>
            <a:off x="323526" y="131512"/>
            <a:ext cx="3776033" cy="979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WS.Names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94E14-38BE-4EDC-81D2-D6E3809E90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03B2-2292-4428-AC1F-1B937C74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425" y="1"/>
            <a:ext cx="4219571" cy="5143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0573D-77ED-48D3-9477-BFAE141C1E51}"/>
              </a:ext>
            </a:extLst>
          </p:cNvPr>
          <p:cNvSpPr txBox="1"/>
          <p:nvPr/>
        </p:nvSpPr>
        <p:spPr>
          <a:xfrm rot="16200000">
            <a:off x="2597155" y="2763828"/>
            <a:ext cx="345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Combine all of these!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A40579E-EF8A-4A8D-B58B-CAA5E013AE3D}"/>
              </a:ext>
            </a:extLst>
          </p:cNvPr>
          <p:cNvSpPr/>
          <p:nvPr/>
        </p:nvSpPr>
        <p:spPr>
          <a:xfrm>
            <a:off x="3723640" y="1482358"/>
            <a:ext cx="304800" cy="3024607"/>
          </a:xfrm>
          <a:prstGeom prst="rightBrace">
            <a:avLst>
              <a:gd name="adj1" fmla="val 50833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E8C2E2-EA57-4A2D-AC82-DE654366DED6}"/>
              </a:ext>
            </a:extLst>
          </p:cNvPr>
          <p:cNvSpPr txBox="1">
            <a:spLocks/>
          </p:cNvSpPr>
          <p:nvPr/>
        </p:nvSpPr>
        <p:spPr>
          <a:xfrm>
            <a:off x="-317405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A20FD1-EF78-4418-B43B-9CC1E60CF3DD}"/>
              </a:ext>
            </a:extLst>
          </p:cNvPr>
          <p:cNvSpPr txBox="1">
            <a:spLocks/>
          </p:cNvSpPr>
          <p:nvPr/>
        </p:nvSpPr>
        <p:spPr>
          <a:xfrm>
            <a:off x="-317405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0AE9F2-A811-443D-9F0C-801928164DA5}"/>
              </a:ext>
            </a:extLst>
          </p:cNvPr>
          <p:cNvSpPr txBox="1">
            <a:spLocks/>
          </p:cNvSpPr>
          <p:nvPr/>
        </p:nvSpPr>
        <p:spPr>
          <a:xfrm>
            <a:off x="-317900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2DDB28-D1E4-4DA1-8A5D-2F703A55CA63}"/>
              </a:ext>
            </a:extLst>
          </p:cNvPr>
          <p:cNvSpPr txBox="1">
            <a:spLocks/>
          </p:cNvSpPr>
          <p:nvPr/>
        </p:nvSpPr>
        <p:spPr>
          <a:xfrm>
            <a:off x="-317405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46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2B3EA-EBE6-4481-87EE-78A19E95AA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B56A36-2485-4640-8517-FA47E190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06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C7311-7C85-453D-809E-CE15A5B986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680F72-8A65-40BE-8597-848C5447CFD9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E3F994-3A35-40DB-B55E-61AEBE53FCF5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11544A-36E6-4E73-8AFE-005D9944A8D2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3FDA45-B135-47D2-831D-41151091308F}"/>
              </a:ext>
            </a:extLst>
          </p:cNvPr>
          <p:cNvSpPr txBox="1">
            <a:spLocks/>
          </p:cNvSpPr>
          <p:nvPr/>
        </p:nvSpPr>
        <p:spPr>
          <a:xfrm>
            <a:off x="-316643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86DB6A-F1EF-4D1F-A53A-77BF974F9821}"/>
              </a:ext>
            </a:extLst>
          </p:cNvPr>
          <p:cNvSpPr txBox="1">
            <a:spLocks/>
          </p:cNvSpPr>
          <p:nvPr/>
        </p:nvSpPr>
        <p:spPr>
          <a:xfrm>
            <a:off x="-316643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0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75023-38C3-46A1-92CC-DAFBC13ABB1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A91BE72B-CBB1-4F9F-A954-CFE9C1882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695"/>
          <a:stretch/>
        </p:blipFill>
        <p:spPr>
          <a:xfrm>
            <a:off x="4746624" y="1267923"/>
            <a:ext cx="4642305" cy="3046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94BD99-ABC6-4D80-A4CD-CA5FC282D343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63231E-5E49-4DE9-8B5C-09E983CA28D5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81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680F72-8A65-40BE-8597-848C5447CFD9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525A17B-A572-4A02-8E99-509BF58002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36CF0BFB-1DA5-4881-8352-70836FDD5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1277"/>
          <a:stretch/>
        </p:blipFill>
        <p:spPr>
          <a:xfrm>
            <a:off x="4746624" y="1267923"/>
            <a:ext cx="4675672" cy="3046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9108F2-76E7-4FFA-8566-E67CEB699907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99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browser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7454F43-FF37-43D0-BCB2-A61DADE1EE5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519F0377-3CCA-4038-8209-52B4D9069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624" y="1265113"/>
            <a:ext cx="6360000" cy="26114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F7D55F-E4D8-4FCC-9A6F-6B7188B6F4BB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38CCC2-89F0-4750-B6C1-B3C22329B595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83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0839645F-9D74-4BCE-AC2B-1A1E77855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624" y="1265113"/>
            <a:ext cx="6360000" cy="2611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browser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9B1C9D-A9DB-43C4-BB13-D49D9D347D6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4824490" y="2547966"/>
            <a:ext cx="2869330" cy="196051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D7EE1-B3D3-4513-AB26-2F707093B3CF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3BB69FD-1231-4B61-90F3-19844F8E0915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94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browser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popup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5E87103-B97F-4D47-8EB0-88B569A8A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640BD-47FC-48B9-8B2F-4F91A373A8B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5CCD9CA5-7566-4E00-B9A5-B857DF849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624" y="1265113"/>
            <a:ext cx="6360000" cy="26114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11FEEE-FB9C-4957-9A95-9C741E75ADFF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6188B4-462C-4EC5-84C5-959BB4EF0EE5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9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1A2AB-62C8-440E-BF6E-8698DC6227D8}"/>
              </a:ext>
            </a:extLst>
          </p:cNvPr>
          <p:cNvSpPr/>
          <p:nvPr/>
        </p:nvSpPr>
        <p:spPr>
          <a:xfrm>
            <a:off x="8396651" y="1110885"/>
            <a:ext cx="360000" cy="3242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A39D4-7595-43D9-8B35-B785D7D1D11C}"/>
              </a:ext>
            </a:extLst>
          </p:cNvPr>
          <p:cNvSpPr/>
          <p:nvPr/>
        </p:nvSpPr>
        <p:spPr>
          <a:xfrm rot="5400000">
            <a:off x="6632428" y="1932497"/>
            <a:ext cx="360000" cy="4480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9F2F3-4B71-42B5-9F5C-3CB2F3BCF4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61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Display in session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browser</a:t>
            </a:r>
          </a:p>
          <a:p>
            <a:pPr>
              <a:lnSpc>
                <a:spcPct val="150000"/>
              </a:lnSpc>
            </a:pPr>
            <a:r>
              <a:rPr lang="en-GB" dirty="0"/>
              <a:t>Display in popup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5E87103-B97F-4D47-8EB0-88B569A8A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A0836-4163-441E-8F02-C97E9DA85E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A05E98C2-79CF-4DDA-BCD7-F761EB091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624" y="1265113"/>
            <a:ext cx="6360000" cy="26114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18D75E-FAEB-4598-8F22-28706CBA79A0}"/>
              </a:ext>
            </a:extLst>
          </p:cNvPr>
          <p:cNvSpPr/>
          <p:nvPr/>
        </p:nvSpPr>
        <p:spPr>
          <a:xfrm>
            <a:off x="8784000" y="1110885"/>
            <a:ext cx="360000" cy="3203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E315E0-4F2F-455C-B18B-795D9F8447AE}"/>
              </a:ext>
            </a:extLst>
          </p:cNvPr>
          <p:cNvSpPr txBox="1">
            <a:spLocks/>
          </p:cNvSpPr>
          <p:nvPr/>
        </p:nvSpPr>
        <p:spPr>
          <a:xfrm>
            <a:off x="323526" y="134622"/>
            <a:ext cx="4104000" cy="95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TOOLS.APLCart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15F25D5-27FD-4EAF-9BBF-5A05B5748C7E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8608730-000C-49B7-A1BE-A149EBBBADA3}"/>
              </a:ext>
            </a:extLst>
          </p:cNvPr>
          <p:cNvSpPr txBox="1">
            <a:spLocks/>
          </p:cNvSpPr>
          <p:nvPr/>
        </p:nvSpPr>
        <p:spPr>
          <a:xfrm>
            <a:off x="-3166433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9AB8220-A28F-4E0E-A5E3-6615B7B1A834}"/>
              </a:ext>
            </a:extLst>
          </p:cNvPr>
          <p:cNvSpPr txBox="1">
            <a:spLocks/>
          </p:cNvSpPr>
          <p:nvPr/>
        </p:nvSpPr>
        <p:spPr>
          <a:xfrm>
            <a:off x="-3166433" y="181244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10E9FE0-C6B4-4B07-8D23-73A07C6AB167}"/>
              </a:ext>
            </a:extLst>
          </p:cNvPr>
          <p:cNvSpPr txBox="1">
            <a:spLocks/>
          </p:cNvSpPr>
          <p:nvPr/>
        </p:nvSpPr>
        <p:spPr>
          <a:xfrm>
            <a:off x="-316643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85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2B3EA-EBE6-4481-87EE-78A19E95AA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B56A36-2485-4640-8517-FA47E190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6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77F98-A6C5-4988-B585-DD24FB41197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7429593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i="1" dirty="0"/>
              <a:t>expression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42E437-430B-4385-9072-C74A10D73980}"/>
              </a:ext>
            </a:extLst>
          </p:cNvPr>
          <p:cNvSpPr txBox="1">
            <a:spLocks/>
          </p:cNvSpPr>
          <p:nvPr/>
        </p:nvSpPr>
        <p:spPr>
          <a:xfrm>
            <a:off x="-3166434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C0F0F1-0172-4332-94D9-9C270EE90DDB}"/>
              </a:ext>
            </a:extLst>
          </p:cNvPr>
          <p:cNvSpPr txBox="1">
            <a:spLocks/>
          </p:cNvSpPr>
          <p:nvPr/>
        </p:nvSpPr>
        <p:spPr>
          <a:xfrm>
            <a:off x="-3166433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F43A92-04D8-423B-ACB2-61DE2B1A21CB}"/>
              </a:ext>
            </a:extLst>
          </p:cNvPr>
          <p:cNvSpPr txBox="1">
            <a:spLocks/>
          </p:cNvSpPr>
          <p:nvPr/>
        </p:nvSpPr>
        <p:spPr>
          <a:xfrm>
            <a:off x="-3166433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3E143E3-A7FC-4655-8A06-C1E69AE45EEC}"/>
              </a:ext>
            </a:extLst>
          </p:cNvPr>
          <p:cNvSpPr txBox="1">
            <a:spLocks/>
          </p:cNvSpPr>
          <p:nvPr/>
        </p:nvSpPr>
        <p:spPr>
          <a:xfrm>
            <a:off x="-3166433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27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7429593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i="1" dirty="0"/>
              <a:t>expression</a:t>
            </a:r>
            <a:r>
              <a:rPr lang="en-GB" dirty="0">
                <a:latin typeface="APL386 Unicode" panose="020B0709000202000203" pitchFamily="50" charset="0"/>
              </a:rPr>
              <a:t> -format=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EA433-152C-4CCE-A202-D62448016CD3}"/>
              </a:ext>
            </a:extLst>
          </p:cNvPr>
          <p:cNvSpPr txBox="1">
            <a:spLocks/>
          </p:cNvSpPr>
          <p:nvPr/>
        </p:nvSpPr>
        <p:spPr>
          <a:xfrm>
            <a:off x="4460319" y="1264924"/>
            <a:ext cx="4355162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1255713" algn="l"/>
                <a:tab pos="3811588" algn="ctr"/>
              </a:tabLst>
            </a:pPr>
            <a:r>
              <a:rPr lang="en-GB" dirty="0">
                <a:latin typeface="APL386 Unicode" panose="020B0709000202000203" pitchFamily="50" charset="0"/>
              </a:rPr>
              <a:t>APL</a:t>
            </a:r>
            <a:r>
              <a:rPr lang="en-GB" dirty="0"/>
              <a:t>	</a:t>
            </a:r>
            <a:r>
              <a:rPr lang="en-GB" sz="2000" baseline="10000" dirty="0"/>
              <a:t>single-line APL expression</a:t>
            </a:r>
            <a:endParaRPr lang="en-GB" sz="1200" baseline="10000" dirty="0"/>
          </a:p>
          <a:p>
            <a:pPr marL="0" indent="0">
              <a:buFont typeface="Wingdings 2" panose="05020102010507070707" pitchFamily="18" charset="2"/>
              <a:buNone/>
              <a:tabLst>
                <a:tab pos="1255713" algn="l"/>
                <a:tab pos="3811588" algn="ctr"/>
              </a:tabLst>
            </a:pPr>
            <a:r>
              <a:rPr lang="en-GB" dirty="0">
                <a:latin typeface="APL386 Unicode" panose="020B0709000202000203" pitchFamily="50" charset="0"/>
              </a:rPr>
              <a:t>APLAN</a:t>
            </a:r>
            <a:r>
              <a:rPr lang="en-GB" dirty="0"/>
              <a:t>	</a:t>
            </a:r>
            <a:r>
              <a:rPr lang="en-GB" sz="2000" baseline="10000" dirty="0"/>
              <a:t>APL Array Notation</a:t>
            </a:r>
            <a:endParaRPr lang="en-GB" sz="1800" baseline="10000" dirty="0"/>
          </a:p>
          <a:p>
            <a:pPr marL="0" indent="0">
              <a:buFont typeface="Wingdings 2" panose="05020102010507070707" pitchFamily="18" charset="2"/>
              <a:buNone/>
              <a:tabLst>
                <a:tab pos="1255713" algn="l"/>
                <a:tab pos="3811588" algn="ctr"/>
              </a:tabLst>
            </a:pPr>
            <a:r>
              <a:rPr lang="en-GB" dirty="0">
                <a:latin typeface="APL386 Unicode" panose="020B0709000202000203" pitchFamily="50" charset="0"/>
              </a:rPr>
              <a:t>JS</a:t>
            </a:r>
            <a:r>
              <a:rPr lang="en-GB" dirty="0"/>
              <a:t>	</a:t>
            </a:r>
            <a:r>
              <a:rPr lang="en-GB" sz="2000" baseline="10000" dirty="0"/>
              <a:t>JavaScript for inclusion in code</a:t>
            </a:r>
            <a:endParaRPr lang="en-GB" sz="1800" baseline="10000" dirty="0"/>
          </a:p>
          <a:p>
            <a:pPr marL="0" indent="0">
              <a:buFont typeface="Wingdings 2" panose="05020102010507070707" pitchFamily="18" charset="2"/>
              <a:buNone/>
              <a:tabLst>
                <a:tab pos="1255713" algn="l"/>
                <a:tab pos="3811588" algn="ctr"/>
              </a:tabLst>
            </a:pPr>
            <a:r>
              <a:rPr lang="en-GB" dirty="0">
                <a:latin typeface="APL386 Unicode" panose="020B0709000202000203" pitchFamily="50" charset="0"/>
              </a:rPr>
              <a:t>JSON</a:t>
            </a:r>
            <a:r>
              <a:rPr lang="en-GB" dirty="0"/>
              <a:t>	</a:t>
            </a:r>
            <a:r>
              <a:rPr lang="en-GB" sz="2000" baseline="10000" dirty="0"/>
              <a:t>JavaScript Object Notation</a:t>
            </a:r>
            <a:endParaRPr lang="en-GB" sz="1800" baseline="10000" dirty="0"/>
          </a:p>
          <a:p>
            <a:pPr marL="0" indent="0">
              <a:buFont typeface="Wingdings 2" panose="05020102010507070707" pitchFamily="18" charset="2"/>
              <a:buNone/>
              <a:tabLst>
                <a:tab pos="1255713" algn="l"/>
                <a:tab pos="3811588" algn="ctr"/>
              </a:tabLst>
            </a:pPr>
            <a:r>
              <a:rPr lang="en-GB" dirty="0">
                <a:latin typeface="APL386 Unicode" panose="020B0709000202000203" pitchFamily="50" charset="0"/>
              </a:rPr>
              <a:t>XML</a:t>
            </a:r>
            <a:r>
              <a:rPr lang="en-GB" dirty="0"/>
              <a:t>	</a:t>
            </a:r>
            <a:r>
              <a:rPr lang="en-GB" sz="2000" baseline="10000" dirty="0"/>
              <a:t>Extensible Markup Language</a:t>
            </a:r>
            <a:endParaRPr lang="en-GB" sz="1800" baseline="1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>
                <a:tab pos="1255713" algn="l"/>
                <a:tab pos="3811588" algn="ctr"/>
              </a:tabLst>
              <a:defRPr/>
            </a:pPr>
            <a:r>
              <a:rPr lang="en-GB" dirty="0">
                <a:latin typeface="APL386 Unicode" panose="020B0709000202000203" pitchFamily="50" charset="0"/>
              </a:rPr>
              <a:t>CSV</a:t>
            </a:r>
            <a:r>
              <a:rPr lang="en-GB" dirty="0"/>
              <a:t>	</a:t>
            </a:r>
            <a:r>
              <a:rPr lang="en-GB" sz="2000" baseline="10000" dirty="0"/>
              <a:t>Comma-Separated Values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lang="en-GB" dirty="0">
                <a:latin typeface="APL386 Unicode" panose="020B0709000202000203" pitchFamily="50" charset="0"/>
              </a:rPr>
              <a:t>,</a:t>
            </a:r>
            <a:endParaRPr lang="en-GB" dirty="0"/>
          </a:p>
          <a:p>
            <a:pPr marL="0" indent="0">
              <a:buFont typeface="Wingdings 2" panose="05020102010507070707" pitchFamily="18" charset="2"/>
              <a:buNone/>
              <a:tabLst>
                <a:tab pos="1255713" algn="l"/>
                <a:tab pos="3811588" algn="ctr"/>
              </a:tabLst>
            </a:pPr>
            <a:r>
              <a:rPr lang="en-GB" dirty="0">
                <a:latin typeface="APL386 Unicode" panose="020B0709000202000203" pitchFamily="50" charset="0"/>
              </a:rPr>
              <a:t>SSV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lang="en-GB" sz="2000" baseline="10000" dirty="0"/>
              <a:t>Semicolon-Separated Values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6 Unicode" panose="020B0709000202000203" pitchFamily="50" charset="0"/>
                <a:ea typeface="+mn-ea"/>
                <a:cs typeface="+mn-cs"/>
              </a:rPr>
              <a:t>;</a:t>
            </a:r>
            <a:endParaRPr lang="en-GB" dirty="0"/>
          </a:p>
          <a:p>
            <a:pPr marL="0" indent="0">
              <a:buFont typeface="Wingdings 2" panose="05020102010507070707" pitchFamily="18" charset="2"/>
              <a:buNone/>
              <a:tabLst>
                <a:tab pos="1255713" algn="l"/>
                <a:tab pos="3811588" algn="ctr"/>
              </a:tabLst>
            </a:pPr>
            <a:r>
              <a:rPr lang="en-GB" dirty="0">
                <a:latin typeface="APL386 Unicode" panose="020B0709000202000203" pitchFamily="50" charset="0"/>
              </a:rPr>
              <a:t>PSV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lang="en-GB" sz="2000" baseline="10000" dirty="0"/>
              <a:t>Pipe-Separated Values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6 Unicode" panose="020B0709000202000203" pitchFamily="50" charset="0"/>
                <a:ea typeface="+mn-ea"/>
                <a:cs typeface="+mn-cs"/>
              </a:rPr>
              <a:t>|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86 Unicode" panose="020B0709000202000203" pitchFamily="50" charset="0"/>
              <a:ea typeface="+mn-ea"/>
              <a:cs typeface="+mn-cs"/>
            </a:endParaRPr>
          </a:p>
          <a:p>
            <a:pPr marL="0" indent="0">
              <a:buFont typeface="Wingdings 2" panose="05020102010507070707" pitchFamily="18" charset="2"/>
              <a:buNone/>
              <a:tabLst>
                <a:tab pos="1255713" algn="l"/>
                <a:tab pos="3811588" algn="ctr"/>
              </a:tabLst>
            </a:pPr>
            <a:r>
              <a:rPr lang="en-GB" dirty="0">
                <a:latin typeface="APL386 Unicode" panose="020B0709000202000203" pitchFamily="50" charset="0"/>
              </a:rPr>
              <a:t>TSV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lang="en-GB" sz="2000" baseline="10000" dirty="0"/>
              <a:t>Tab-Separated Values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tkinson Hyperlegible"/>
                <a:ea typeface="+mn-ea"/>
                <a:cs typeface="+mn-cs"/>
              </a:rPr>
              <a:t>	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6 Unicode" panose="020B0709000202000203" pitchFamily="50" charset="0"/>
                <a:ea typeface="+mn-ea"/>
                <a:cs typeface="+mn-cs"/>
              </a:rPr>
              <a:t>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9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i="1" dirty="0"/>
              <a:t>expression</a:t>
            </a:r>
            <a:r>
              <a:rPr lang="en-GB" dirty="0">
                <a:latin typeface="APL386 Unicode" panose="020B0709000202000203" pitchFamily="50" charset="0"/>
              </a:rPr>
              <a:t> -format=</a:t>
            </a:r>
            <a:r>
              <a:rPr lang="en-GB" i="1" dirty="0"/>
              <a:t>format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02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i="1" dirty="0"/>
              <a:t>expression</a:t>
            </a:r>
            <a:r>
              <a:rPr lang="en-GB" dirty="0">
                <a:latin typeface="APL386 Unicode" panose="020B0709000202000203" pitchFamily="50" charset="0"/>
              </a:rPr>
              <a:t> -format=</a:t>
            </a:r>
            <a:r>
              <a:rPr lang="en-GB" i="1" dirty="0"/>
              <a:t>format</a:t>
            </a:r>
            <a:r>
              <a:rPr lang="en-GB" dirty="0">
                <a:latin typeface="APL386 Unicode" panose="020B0709000202000203" pitchFamily="50" charset="0"/>
              </a:rPr>
              <a:t> -</a:t>
            </a:r>
            <a:r>
              <a:rPr lang="en-GB" dirty="0" err="1">
                <a:latin typeface="APL386 Unicode" panose="020B0709000202000203" pitchFamily="50" charset="0"/>
              </a:rPr>
              <a:t>outfile</a:t>
            </a:r>
            <a:r>
              <a:rPr lang="en-GB" dirty="0">
                <a:latin typeface="APL386 Unicode" panose="020B0709000202000203" pitchFamily="50" charset="0"/>
              </a:rPr>
              <a:t>=</a:t>
            </a:r>
            <a:r>
              <a:rPr lang="en-GB" i="1" dirty="0"/>
              <a:t>filename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728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]display var</a:t>
            </a:r>
          </a:p>
          <a:p>
            <a:pPr marL="0" indent="0">
              <a:lnSpc>
                <a:spcPct val="90000"/>
              </a:lnSpc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┌→──┐</a:t>
            </a:r>
          </a:p>
          <a:p>
            <a:pPr marL="0" indent="0">
              <a:lnSpc>
                <a:spcPct val="90000"/>
              </a:lnSpc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│1 1│</a:t>
            </a:r>
          </a:p>
          <a:p>
            <a:pPr marL="0" indent="0">
              <a:lnSpc>
                <a:spcPct val="90000"/>
              </a:lnSpc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└+──┘</a:t>
            </a:r>
          </a:p>
          <a:p>
            <a:pPr marL="0" indent="0">
              <a:lnSpc>
                <a:spcPct val="90000"/>
              </a:lnSpc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lnSpc>
                <a:spcPct val="90000"/>
              </a:lnSpc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var</a:t>
            </a:r>
          </a:p>
          <a:p>
            <a:pPr marL="0" indent="0">
              <a:lnSpc>
                <a:spcPct val="90000"/>
              </a:lnSpc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1 '1'</a:t>
            </a:r>
          </a:p>
          <a:p>
            <a:pPr marL="0" indent="0">
              <a:lnSpc>
                <a:spcPct val="90000"/>
              </a:lnSpc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+⌿÷1⌈≢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(+⌿)÷(1⌈≢)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Merge←⍳⍤≢⍤⊣⌷∘⊃⍤0⌷⍤0 99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Merge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Merge←((⍳⍤≢)⍤⊣)((⌷∘⊃)⍤0)(⌷⍤0 99)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⍳1 2 –f=</a:t>
            </a:r>
            <a:r>
              <a:rPr lang="en-GB" dirty="0" err="1">
                <a:latin typeface="APL386 Unicode" panose="020B0709000202000203" pitchFamily="50" charset="0"/>
              </a:rPr>
              <a:t>aplan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[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(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1 1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1 2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]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61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Hook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⎕FX' Hook←{' '     ⍺←⍵' '     ⍵ ⍵⍵⍨⍺⍺ ⍵' ' }'      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Hook -f=</a:t>
            </a:r>
            <a:r>
              <a:rPr lang="en-GB" dirty="0" err="1">
                <a:latin typeface="APL386 Unicode" panose="020B0709000202000203" pitchFamily="50" charset="0"/>
              </a:rPr>
              <a:t>aplan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Hook←{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⍺←⍵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⍵ ⍵⍵⍨⍺⍺ ⍵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}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D8DE78-7945-4492-8D48-6FC69374C6E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" r="32306" b="31875"/>
          <a:stretch/>
        </p:blipFill>
        <p:spPr>
          <a:xfrm>
            <a:off x="4746625" y="1165860"/>
            <a:ext cx="4010026" cy="318706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1A2AB-62C8-440E-BF6E-8698DC6227D8}"/>
              </a:ext>
            </a:extLst>
          </p:cNvPr>
          <p:cNvSpPr/>
          <p:nvPr/>
        </p:nvSpPr>
        <p:spPr>
          <a:xfrm>
            <a:off x="8396651" y="1110885"/>
            <a:ext cx="360000" cy="32420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A39D4-7595-43D9-8B35-B785D7D1D11C}"/>
              </a:ext>
            </a:extLst>
          </p:cNvPr>
          <p:cNvSpPr/>
          <p:nvPr/>
        </p:nvSpPr>
        <p:spPr>
          <a:xfrm rot="5400000">
            <a:off x="6632428" y="1932497"/>
            <a:ext cx="360000" cy="44808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1382537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'</a:t>
            </a:r>
            <a:r>
              <a:rPr lang="en-GB" dirty="0" err="1">
                <a:latin typeface="APL386 Unicode" panose="020B0709000202000203" pitchFamily="50" charset="0"/>
              </a:rPr>
              <a:t>ns.sub'⎕NS</a:t>
            </a:r>
            <a:r>
              <a:rPr lang="en-GB" dirty="0">
                <a:latin typeface="APL386 Unicode" panose="020B0709000202000203" pitchFamily="50" charset="0"/>
              </a:rPr>
              <a:t>⍬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ns.sub.val←,42</a:t>
            </a:r>
            <a:endParaRPr lang="en-GB" u="sng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aplan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(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sub:(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latin typeface="APL386 Unicode" panose="020B0709000202000203" pitchFamily="50" charset="0"/>
              </a:rPr>
              <a:t>:(42⋄)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)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'</a:t>
            </a:r>
            <a:r>
              <a:rPr lang="en-GB" dirty="0" err="1">
                <a:latin typeface="APL386 Unicode" panose="020B0709000202000203" pitchFamily="50" charset="0"/>
              </a:rPr>
              <a:t>ns.sub'⎕NS</a:t>
            </a:r>
            <a:r>
              <a:rPr lang="en-GB" dirty="0">
                <a:latin typeface="APL386 Unicode" panose="020B0709000202000203" pitchFamily="50" charset="0"/>
              </a:rPr>
              <a:t>⍬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ns.sub.val←,42</a:t>
            </a:r>
            <a:endParaRPr lang="en-GB" u="sng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js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sub: 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latin typeface="APL386 Unicode" panose="020B0709000202000203" pitchFamily="50" charset="0"/>
              </a:rPr>
              <a:t>: [42],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},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2E4AE4-F8EA-431B-A663-9A58AD65464D}"/>
              </a:ext>
            </a:extLst>
          </p:cNvPr>
          <p:cNvSpPr txBox="1">
            <a:spLocks/>
          </p:cNvSpPr>
          <p:nvPr/>
        </p:nvSpPr>
        <p:spPr>
          <a:xfrm>
            <a:off x="4962888" y="1264924"/>
            <a:ext cx="4292793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json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"sub": 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"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latin typeface="APL386 Unicode" panose="020B0709000202000203" pitchFamily="50" charset="0"/>
              </a:rPr>
              <a:t>": [42]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'</a:t>
            </a:r>
            <a:r>
              <a:rPr lang="en-GB" dirty="0" err="1">
                <a:latin typeface="APL386 Unicode" panose="020B0709000202000203" pitchFamily="50" charset="0"/>
              </a:rPr>
              <a:t>ns.sub'⎕NS</a:t>
            </a:r>
            <a:r>
              <a:rPr lang="en-GB" dirty="0">
                <a:latin typeface="APL386 Unicode" panose="020B0709000202000203" pitchFamily="50" charset="0"/>
              </a:rPr>
              <a:t>⍬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ns.sub.val←,42</a:t>
            </a:r>
            <a:endParaRPr lang="en-GB" u="sng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js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sub: 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latin typeface="APL386 Unicode" panose="020B0709000202000203" pitchFamily="50" charset="0"/>
              </a:rPr>
              <a:t>: [42]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,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}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,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2E4AE4-F8EA-431B-A663-9A58AD65464D}"/>
              </a:ext>
            </a:extLst>
          </p:cNvPr>
          <p:cNvSpPr txBox="1">
            <a:spLocks/>
          </p:cNvSpPr>
          <p:nvPr/>
        </p:nvSpPr>
        <p:spPr>
          <a:xfrm>
            <a:off x="4962889" y="1264924"/>
            <a:ext cx="3852592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ns -f=</a:t>
            </a:r>
            <a:r>
              <a:rPr lang="en-GB" dirty="0" err="1">
                <a:latin typeface="APL386 Unicode" panose="020B0709000202000203" pitchFamily="50" charset="0"/>
              </a:rPr>
              <a:t>js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"</a:t>
            </a:r>
            <a:r>
              <a:rPr lang="en-GB" dirty="0">
                <a:latin typeface="APL386 Unicode" panose="020B0709000202000203" pitchFamily="50" charset="0"/>
              </a:rPr>
              <a:t>sub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"</a:t>
            </a:r>
            <a:r>
              <a:rPr lang="en-GB" dirty="0">
                <a:latin typeface="APL386 Unicode" panose="020B0709000202000203" pitchFamily="50" charset="0"/>
              </a:rPr>
              <a:t>: {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"</a:t>
            </a:r>
            <a:r>
              <a:rPr lang="en-GB" dirty="0" err="1">
                <a:latin typeface="APL386 Unicode" panose="020B0709000202000203" pitchFamily="50" charset="0"/>
              </a:rPr>
              <a:t>val</a:t>
            </a:r>
            <a:r>
              <a:rPr lang="en-GB" dirty="0">
                <a:solidFill>
                  <a:schemeClr val="accent6"/>
                </a:solidFill>
                <a:highlight>
                  <a:srgbClr val="ED7F00"/>
                </a:highlight>
                <a:latin typeface="APL386 Unicode" panose="020B0709000202000203" pitchFamily="50" charset="0"/>
              </a:rPr>
              <a:t>"</a:t>
            </a:r>
            <a:r>
              <a:rPr lang="en-GB" dirty="0">
                <a:latin typeface="APL386 Unicode" panose="020B0709000202000203" pitchFamily="50" charset="0"/>
              </a:rPr>
              <a:t>: [42]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}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67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CBFDF5-D6EC-445E-8AC9-2FF1D5B7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966034" cy="32420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      ⎕JSON⍠('</a:t>
            </a:r>
            <a:r>
              <a:rPr lang="en-GB" dirty="0" err="1">
                <a:latin typeface="APL386 Unicode" panose="020B0709000202000203" pitchFamily="50" charset="0"/>
              </a:rPr>
              <a:t>HighRank</a:t>
            </a:r>
            <a:r>
              <a:rPr lang="en-GB" dirty="0">
                <a:latin typeface="APL386 Unicode" panose="020B0709000202000203" pitchFamily="50" charset="0"/>
              </a:rPr>
              <a:t>' 'Split')('Compact' 0)⊢m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[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  [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    1,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    2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  ],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  [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    3,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    4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  ]</a:t>
            </a:r>
          </a:p>
          <a:p>
            <a:pPr marL="0" indent="0"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D5800-3B25-46F4-A126-C049F4A476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07108" y="2885945"/>
            <a:ext cx="4631961" cy="1688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L386 Unicode" panose="020B0709000202000203" pitchFamily="50" charset="0"/>
              </a:rPr>
              <a:t>      ]</a:t>
            </a:r>
            <a:r>
              <a:rPr lang="en-GB" sz="2000" dirty="0" err="1">
                <a:latin typeface="APL386 Unicode" panose="020B0709000202000203" pitchFamily="50" charset="0"/>
              </a:rPr>
              <a:t>repr</a:t>
            </a:r>
            <a:r>
              <a:rPr lang="en-GB" sz="2000" dirty="0">
                <a:latin typeface="APL386 Unicode" panose="020B0709000202000203" pitchFamily="50" charset="0"/>
              </a:rPr>
              <a:t> -f=</a:t>
            </a:r>
            <a:r>
              <a:rPr lang="en-GB" sz="2000" dirty="0" err="1">
                <a:latin typeface="APL386 Unicode" panose="020B0709000202000203" pitchFamily="50" charset="0"/>
              </a:rPr>
              <a:t>json</a:t>
            </a:r>
            <a:r>
              <a:rPr lang="en-GB" sz="2000" dirty="0">
                <a:latin typeface="APL386 Unicode" panose="020B0709000202000203" pitchFamily="50" charset="0"/>
              </a:rPr>
              <a:t> 2 2⍴⍳4</a:t>
            </a:r>
          </a:p>
          <a:p>
            <a:pPr marL="0" indent="0">
              <a:buNone/>
            </a:pPr>
            <a:r>
              <a:rPr lang="en-GB" sz="2000" dirty="0">
                <a:latin typeface="APL386 Unicode" panose="020B0709000202000203" pitchFamily="50" charset="0"/>
              </a:rPr>
              <a:t>[[1,2],</a:t>
            </a:r>
          </a:p>
          <a:p>
            <a:pPr marL="0" indent="0">
              <a:buNone/>
            </a:pPr>
            <a:r>
              <a:rPr lang="en-GB" sz="2000" dirty="0">
                <a:latin typeface="APL386 Unicode" panose="020B0709000202000203" pitchFamily="50" charset="0"/>
              </a:rPr>
              <a:t> [3,4]]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68EC8-7739-46E9-98AC-47BBE9C889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8B9D7E-606D-470A-A800-913F002A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80EC8D-CB16-48CF-8DF8-F46484373657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3 3⍴⍳9 -f=xml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&lt;array&gt;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&lt;shape&gt;3 3&lt;/shape&gt;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&lt;list&gt;1 2 3 4 5 6 7 8 9&lt;/list&gt;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&lt;/array&gt;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91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3 3⍴⍳9 -f=csv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1,2,3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4,5,6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7,8,9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626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688773-4D90-46C7-892C-B132823DAE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5D60B5-C7E9-4379-8DD9-39DE47AC8AA0}"/>
              </a:ext>
            </a:extLst>
          </p:cNvPr>
          <p:cNvSpPr txBox="1">
            <a:spLocks/>
          </p:cNvSpPr>
          <p:nvPr/>
        </p:nvSpPr>
        <p:spPr>
          <a:xfrm>
            <a:off x="328519" y="1264924"/>
            <a:ext cx="8668898" cy="387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      ]</a:t>
            </a:r>
            <a:r>
              <a:rPr lang="en-GB" dirty="0" err="1">
                <a:latin typeface="APL386 Unicode" panose="020B0709000202000203" pitchFamily="50" charset="0"/>
              </a:rPr>
              <a:t>repr</a:t>
            </a:r>
            <a:r>
              <a:rPr lang="en-GB" dirty="0">
                <a:latin typeface="APL386 Unicode" panose="020B0709000202000203" pitchFamily="50" charset="0"/>
              </a:rPr>
              <a:t> 3 3⍴⍳9 -f=</a:t>
            </a:r>
            <a:r>
              <a:rPr lang="en-GB" dirty="0" err="1">
                <a:latin typeface="APL386 Unicode" panose="020B0709000202000203" pitchFamily="50" charset="0"/>
              </a:rPr>
              <a:t>ssv</a:t>
            </a:r>
            <a:endParaRPr lang="en-GB" dirty="0">
              <a:latin typeface="APL386 Unicode" panose="020B0709000202000203" pitchFamily="50" charset="0"/>
            </a:endParaRP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1;2;3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4;5;6</a:t>
            </a:r>
          </a:p>
          <a:p>
            <a:pPr marL="0" indent="0">
              <a:buNone/>
              <a:tabLst>
                <a:tab pos="984250" algn="l"/>
                <a:tab pos="3232150" algn="ctr"/>
              </a:tabLst>
            </a:pPr>
            <a:r>
              <a:rPr lang="en-GB" dirty="0">
                <a:latin typeface="APL386 Unicode" panose="020B0709000202000203" pitchFamily="50" charset="0"/>
              </a:rPr>
              <a:t>7;8;9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81DDF94-DF39-48A6-8C11-C2233BB2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791C41F-CD02-4FB1-96DC-1D0F6EE55F9D}"/>
              </a:ext>
            </a:extLst>
          </p:cNvPr>
          <p:cNvSpPr txBox="1">
            <a:spLocks/>
          </p:cNvSpPr>
          <p:nvPr/>
        </p:nvSpPr>
        <p:spPr>
          <a:xfrm>
            <a:off x="323528" y="132316"/>
            <a:ext cx="4423733" cy="85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sz="3600" dirty="0">
                <a:latin typeface="APL386 Unicode" panose="020B0709000202000203" pitchFamily="50" charset="0"/>
              </a:rPr>
              <a:t>]</a:t>
            </a:r>
            <a:r>
              <a:rPr lang="en-GB" sz="3600" dirty="0" err="1">
                <a:latin typeface="APL386 Unicode" panose="020B0709000202000203" pitchFamily="50" charset="0"/>
              </a:rPr>
              <a:t>OUTPUT.Repr</a:t>
            </a:r>
            <a:endParaRPr lang="en-GB" sz="3600" dirty="0">
              <a:latin typeface="APL386 Unicode" panose="020B0709000202000203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D67FD6-0E5D-4C45-BAD3-C0CFF8F10D80}"/>
              </a:ext>
            </a:extLst>
          </p:cNvPr>
          <p:cNvSpPr txBox="1">
            <a:spLocks/>
          </p:cNvSpPr>
          <p:nvPr/>
        </p:nvSpPr>
        <p:spPr>
          <a:xfrm>
            <a:off x="-3169130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D78798-7B65-4A5F-8F34-25CBE9075B96}"/>
              </a:ext>
            </a:extLst>
          </p:cNvPr>
          <p:cNvSpPr txBox="1">
            <a:spLocks/>
          </p:cNvSpPr>
          <p:nvPr/>
        </p:nvSpPr>
        <p:spPr>
          <a:xfrm>
            <a:off x="-3169129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DFE53A-8A3D-4F2C-94F0-BCA128D37B84}"/>
              </a:ext>
            </a:extLst>
          </p:cNvPr>
          <p:cNvSpPr txBox="1">
            <a:spLocks/>
          </p:cNvSpPr>
          <p:nvPr/>
        </p:nvSpPr>
        <p:spPr>
          <a:xfrm>
            <a:off x="-3169130" y="2258939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9C741F-FF70-4B27-B573-D07D4B4E7212}"/>
              </a:ext>
            </a:extLst>
          </p:cNvPr>
          <p:cNvSpPr txBox="1">
            <a:spLocks/>
          </p:cNvSpPr>
          <p:nvPr/>
        </p:nvSpPr>
        <p:spPr>
          <a:xfrm>
            <a:off x="-3169129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48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1474-C98B-48B3-A94B-77C5CD894C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6ACFE-01FB-486C-9707-4740AF109BC2}"/>
              </a:ext>
            </a:extLst>
          </p:cNvPr>
          <p:cNvSpPr txBox="1">
            <a:spLocks/>
          </p:cNvSpPr>
          <p:nvPr/>
        </p:nvSpPr>
        <p:spPr>
          <a:xfrm>
            <a:off x="323526" y="3453037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1414-D79B-48B2-B238-0FD14E85FD69}"/>
              </a:ext>
            </a:extLst>
          </p:cNvPr>
          <p:cNvSpPr txBox="1">
            <a:spLocks/>
          </p:cNvSpPr>
          <p:nvPr/>
        </p:nvSpPr>
        <p:spPr>
          <a:xfrm>
            <a:off x="323527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511BBA-5EA4-4252-B93E-59E78E90C58A}"/>
              </a:ext>
            </a:extLst>
          </p:cNvPr>
          <p:cNvSpPr txBox="1">
            <a:spLocks/>
          </p:cNvSpPr>
          <p:nvPr/>
        </p:nvSpPr>
        <p:spPr>
          <a:xfrm>
            <a:off x="323527" y="181102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177A88-3DE7-464E-954D-2B86D7BE13E6}"/>
              </a:ext>
            </a:extLst>
          </p:cNvPr>
          <p:cNvSpPr txBox="1">
            <a:spLocks/>
          </p:cNvSpPr>
          <p:nvPr/>
        </p:nvSpPr>
        <p:spPr>
          <a:xfrm>
            <a:off x="323527" y="235799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4EF05-7B35-445C-97E8-1CAF7CD90D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B56A36-2485-4640-8517-FA47E190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FB91C60-F3AD-4962-AA69-0E7D9424872E}"/>
              </a:ext>
            </a:extLst>
          </p:cNvPr>
          <p:cNvSpPr/>
          <p:nvPr/>
        </p:nvSpPr>
        <p:spPr>
          <a:xfrm>
            <a:off x="4751882" y="2062319"/>
            <a:ext cx="2653259" cy="1686393"/>
          </a:xfrm>
          <a:prstGeom prst="cloudCallout">
            <a:avLst>
              <a:gd name="adj1" fmla="val 80809"/>
              <a:gd name="adj2" fmla="val 74586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6 Unicode" panose="020B0709000202000203" pitchFamily="50" charset="0"/>
              </a:rPr>
              <a:t>]View -?</a:t>
            </a:r>
          </a:p>
        </p:txBody>
      </p:sp>
    </p:spTree>
    <p:extLst>
      <p:ext uri="{BB962C8B-B14F-4D97-AF65-F5344CB8AC3E}">
        <p14:creationId xmlns:p14="http://schemas.microsoft.com/office/powerpoint/2010/main" val="4250726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53B8C5-585A-40F4-82AE-D82967AD223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DEB9-2EC6-4AA2-AC42-48FAA3CB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1885950" indent="-1885950">
              <a:buNone/>
            </a:pPr>
            <a:r>
              <a:rPr lang="en-GB" b="1" dirty="0"/>
              <a:t>May 12:</a:t>
            </a:r>
            <a:r>
              <a:rPr lang="en-GB" dirty="0"/>
              <a:t>	Getting Data and Code into the Workspace</a:t>
            </a:r>
            <a:br>
              <a:rPr lang="en-GB" dirty="0"/>
            </a:br>
            <a:r>
              <a:rPr lang="en-GB" dirty="0"/>
              <a:t>featuring</a:t>
            </a:r>
          </a:p>
          <a:p>
            <a:pPr marL="1885950" indent="-1885950">
              <a:buNone/>
            </a:pPr>
            <a:endParaRPr lang="en-GB" dirty="0"/>
          </a:p>
          <a:p>
            <a:pPr marL="1885950" indent="-1885950">
              <a:buNone/>
            </a:pPr>
            <a:r>
              <a:rPr lang="en-GB" b="1" dirty="0"/>
              <a:t>Remember:</a:t>
            </a:r>
            <a:r>
              <a:rPr lang="en-GB" dirty="0"/>
              <a:t>	BAA webinars every other week</a:t>
            </a:r>
            <a:br>
              <a:rPr lang="en-GB" dirty="0"/>
            </a:br>
            <a:r>
              <a:rPr lang="en-GB" dirty="0"/>
              <a:t>britishaplassociation.org/webinar-schedule-2022</a:t>
            </a:r>
            <a:br>
              <a:rPr lang="en-GB" dirty="0"/>
            </a:br>
            <a:r>
              <a:rPr lang="en-GB" dirty="0"/>
              <a:t>April 21</a:t>
            </a:r>
            <a:r>
              <a:rPr lang="en-GB" baseline="30000" dirty="0"/>
              <a:t>st</a:t>
            </a:r>
            <a:r>
              <a:rPr lang="en-GB" dirty="0"/>
              <a:t>, May 5</a:t>
            </a:r>
            <a:r>
              <a:rPr lang="en-GB" baseline="30000" dirty="0"/>
              <a:t>th</a:t>
            </a:r>
            <a:r>
              <a:rPr lang="en-GB" dirty="0"/>
              <a:t>, May 19</a:t>
            </a:r>
            <a:r>
              <a:rPr lang="en-GB" baseline="30000" dirty="0"/>
              <a:t>th</a:t>
            </a:r>
            <a:r>
              <a:rPr lang="en-GB" dirty="0"/>
              <a:t>, June 2</a:t>
            </a:r>
            <a:r>
              <a:rPr lang="en-GB" baseline="30000" dirty="0"/>
              <a:t>nd</a:t>
            </a:r>
            <a:r>
              <a:rPr lang="en-GB" dirty="0"/>
              <a:t>, etc.</a:t>
            </a:r>
          </a:p>
          <a:p>
            <a:pPr marL="1885950" indent="-1885950">
              <a:buNone/>
            </a:pPr>
            <a:endParaRPr lang="en-GB" dirty="0"/>
          </a:p>
          <a:p>
            <a:pPr marL="1885950" indent="-1885950">
              <a:buNone/>
            </a:pPr>
            <a:r>
              <a:rPr lang="en-GB" b="1" dirty="0"/>
              <a:t>More at:</a:t>
            </a:r>
            <a:r>
              <a:rPr lang="en-GB" dirty="0"/>
              <a:t>	</a:t>
            </a:r>
            <a:r>
              <a:rPr lang="en-GB" dirty="0" err="1"/>
              <a:t>apl.wiki</a:t>
            </a:r>
            <a:r>
              <a:rPr lang="en-GB" dirty="0"/>
              <a:t>/activities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2E35B-2246-4392-8DA6-BD2242FA81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D78490-E116-4754-BB41-E653B3B7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Webinar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BEA034-2B06-4A2D-849A-30EC9123F234}"/>
              </a:ext>
            </a:extLst>
          </p:cNvPr>
          <p:cNvSpPr txBox="1">
            <a:spLocks/>
          </p:cNvSpPr>
          <p:nvPr/>
        </p:nvSpPr>
        <p:spPr>
          <a:xfrm>
            <a:off x="-2626199" y="2905516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OUTPUT.Repr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25C344-950B-4BF7-B679-96BADA818D8D}"/>
              </a:ext>
            </a:extLst>
          </p:cNvPr>
          <p:cNvSpPr txBox="1">
            <a:spLocks/>
          </p:cNvSpPr>
          <p:nvPr/>
        </p:nvSpPr>
        <p:spPr>
          <a:xfrm>
            <a:off x="-2626199" y="1819213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WS.Names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8F9531-E04C-47E6-92AE-22B280BDA51C}"/>
              </a:ext>
            </a:extLst>
          </p:cNvPr>
          <p:cNvSpPr txBox="1">
            <a:spLocks/>
          </p:cNvSpPr>
          <p:nvPr/>
        </p:nvSpPr>
        <p:spPr>
          <a:xfrm>
            <a:off x="-2626199" y="2348648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TOOLS.APLCart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2732DB-01C3-4609-9A61-8C3EC4B087B2}"/>
              </a:ext>
            </a:extLst>
          </p:cNvPr>
          <p:cNvSpPr txBox="1">
            <a:spLocks/>
          </p:cNvSpPr>
          <p:nvPr/>
        </p:nvSpPr>
        <p:spPr>
          <a:xfrm>
            <a:off x="-2626199" y="1264925"/>
            <a:ext cx="3240000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6DB529-8B99-411D-85E6-43416D3414B3}"/>
              </a:ext>
            </a:extLst>
          </p:cNvPr>
          <p:cNvSpPr txBox="1">
            <a:spLocks/>
          </p:cNvSpPr>
          <p:nvPr/>
        </p:nvSpPr>
        <p:spPr>
          <a:xfrm>
            <a:off x="3492929" y="1510711"/>
            <a:ext cx="3721423" cy="6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tx1"/>
                </a:solidFill>
                <a:latin typeface="APL386 Unicode" panose="020B0709000202000203" pitchFamily="50" charset="0"/>
              </a:rPr>
              <a:t>]</a:t>
            </a:r>
            <a:r>
              <a:rPr lang="en-GB" dirty="0" err="1">
                <a:solidFill>
                  <a:schemeClr val="tx1"/>
                </a:solidFill>
                <a:latin typeface="APL386 Unicode" panose="020B0709000202000203" pitchFamily="50" charset="0"/>
              </a:rPr>
              <a:t>EXPERIMENTAL.Get</a:t>
            </a:r>
            <a:endParaRPr lang="en-GB" dirty="0">
              <a:solidFill>
                <a:schemeClr val="tx1"/>
              </a:solidFill>
              <a:latin typeface="APL386 Unicode" panose="020B07090002020002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22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65BA0-AFDD-456D-BD32-AA1409412A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6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5978799" cy="3242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 marL="0" lv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</a:t>
            </a:r>
            <a:r>
              <a:rPr lang="en-US" dirty="0">
                <a:latin typeface="APL386 Unicode" panose="020B0709000202000203" pitchFamily="50" charset="0"/>
              </a:rPr>
              <a:t>]rows on 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0884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E994-A204-4F75-B59E-7AD23751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Classic window mode</a:t>
            </a:r>
          </a:p>
          <a:p>
            <a:pPr>
              <a:lnSpc>
                <a:spcPct val="150000"/>
              </a:lnSpc>
            </a:pPr>
            <a:r>
              <a:rPr lang="en-GB" dirty="0"/>
              <a:t>Inspect long output </a:t>
            </a:r>
          </a:p>
          <a:p>
            <a:pPr marL="0" lvl="0" indent="0">
              <a:buNone/>
            </a:pPr>
            <a:r>
              <a:rPr lang="da-DK" dirty="0">
                <a:latin typeface="APL386 Unicode" panose="020B0709000202000203" pitchFamily="50" charset="0"/>
              </a:rPr>
              <a:t>      ]view ⍳⍳5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92F70B-FFD4-46D5-ACC2-FD5E5A25AB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BC7A-BB8A-4D6E-927B-A5FA8911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L386 Unicode" panose="020B0709000202000203" pitchFamily="50" charset="0"/>
              </a:rPr>
              <a:t>]</a:t>
            </a:r>
            <a:r>
              <a:rPr lang="en-GB" dirty="0" err="1">
                <a:latin typeface="APL386 Unicode" panose="020B0709000202000203" pitchFamily="50" charset="0"/>
              </a:rPr>
              <a:t>OUTPUT.View</a:t>
            </a:r>
            <a:endParaRPr lang="en-GB" dirty="0">
              <a:latin typeface="APL386 Unicode" panose="020B0709000202000203" pitchFamily="50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46C441-2354-4DD1-85EB-C050A44A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20" b="26095"/>
          <a:stretch/>
        </p:blipFill>
        <p:spPr>
          <a:xfrm>
            <a:off x="7693820" y="4279641"/>
            <a:ext cx="1359035" cy="6718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65BA0-AFDD-456D-BD32-AA1409412AC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64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10929</TotalTime>
  <Words>1873</Words>
  <Application>Microsoft Office PowerPoint</Application>
  <PresentationFormat>On-screen Show (16:9)</PresentationFormat>
  <Paragraphs>459</Paragraphs>
  <Slides>68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Calibri</vt:lpstr>
      <vt:lpstr>Atkinson Hyperlegible</vt:lpstr>
      <vt:lpstr>APL385 Unicode</vt:lpstr>
      <vt:lpstr>APL386 Unicode</vt:lpstr>
      <vt:lpstr>Wingdings</vt:lpstr>
      <vt:lpstr>Courier New</vt:lpstr>
      <vt:lpstr>Sarabun</vt:lpstr>
      <vt:lpstr>Wingdings 2</vt:lpstr>
      <vt:lpstr>Office Theme</vt:lpstr>
      <vt:lpstr>PowerPoint Presentation</vt:lpstr>
      <vt:lpstr>Overview</vt:lpstr>
      <vt:lpstr>Overview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]OUTPUT.View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Webinar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236</cp:revision>
  <dcterms:created xsi:type="dcterms:W3CDTF">2019-07-25T11:46:05Z</dcterms:created>
  <dcterms:modified xsi:type="dcterms:W3CDTF">2022-04-14T14:08:29Z</dcterms:modified>
</cp:coreProperties>
</file>