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2" r:id="rId2"/>
    <p:sldId id="368" r:id="rId3"/>
    <p:sldId id="373" r:id="rId4"/>
    <p:sldId id="374" r:id="rId5"/>
    <p:sldId id="376" r:id="rId6"/>
    <p:sldId id="375" r:id="rId7"/>
    <p:sldId id="379" r:id="rId8"/>
    <p:sldId id="422" r:id="rId9"/>
    <p:sldId id="381" r:id="rId10"/>
    <p:sldId id="383" r:id="rId11"/>
    <p:sldId id="384" r:id="rId12"/>
    <p:sldId id="398" r:id="rId13"/>
    <p:sldId id="323" r:id="rId14"/>
    <p:sldId id="324" r:id="rId15"/>
    <p:sldId id="325" r:id="rId16"/>
    <p:sldId id="363" r:id="rId17"/>
    <p:sldId id="329" r:id="rId18"/>
    <p:sldId id="330" r:id="rId19"/>
    <p:sldId id="331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26" r:id="rId29"/>
    <p:sldId id="328" r:id="rId30"/>
    <p:sldId id="434" r:id="rId31"/>
    <p:sldId id="364" r:id="rId32"/>
    <p:sldId id="429" r:id="rId33"/>
    <p:sldId id="435" r:id="rId34"/>
    <p:sldId id="402" r:id="rId35"/>
    <p:sldId id="432" r:id="rId3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1"/>
    <a:srgbClr val="7C7DCF"/>
    <a:srgbClr val="F97408"/>
    <a:srgbClr val="EFEFBE"/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8" autoAdjust="0"/>
  </p:normalViewPr>
  <p:slideViewPr>
    <p:cSldViewPr>
      <p:cViewPr varScale="1">
        <p:scale>
          <a:sx n="105" d="100"/>
          <a:sy n="105" d="100"/>
        </p:scale>
        <p:origin x="730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82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accent4">
                    <a:lumMod val="50000"/>
                  </a:schemeClr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chemeClr val="accent4">
                    <a:lumMod val="50000"/>
                  </a:schemeClr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IBct81IopR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britishaplassociation.org/webinar-schedule-202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Use of The Rank Operator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Richard Park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26A3E-573F-4EBC-B75E-16AC032DFC4B}"/>
              </a:ext>
            </a:extLst>
          </p:cNvPr>
          <p:cNvSpPr txBox="1"/>
          <p:nvPr/>
        </p:nvSpPr>
        <p:spPr>
          <a:xfrm>
            <a:off x="4605575" y="1825000"/>
            <a:ext cx="42672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100" dirty="0">
                <a:solidFill>
                  <a:srgbClr val="F97408"/>
                </a:solidFill>
              </a:rPr>
              <a:t>⍤</a:t>
            </a: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Relative</a:t>
            </a:r>
            <a:r>
              <a:rPr lang="en-GB" sz="3000" dirty="0"/>
              <a:t> </a:t>
            </a:r>
            <a:r>
              <a:rPr lang="en-GB" dirty="0"/>
              <a:t> Rank         </a:t>
            </a:r>
            <a:r>
              <a:rPr lang="en-GB" dirty="0">
                <a:latin typeface="APL385 Unicode" panose="020B0709000202000203" pitchFamily="49" charset="0"/>
              </a:rPr>
              <a:t>f⍤¯k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¯2</a:t>
            </a:r>
            <a:r>
              <a:rPr lang="en-GB" sz="1700" dirty="0">
                <a:latin typeface="APL385 Unicode" panose="020B0709000202000203" pitchFamily="49" charset="0"/>
              </a:rPr>
              <a:t>)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en-GB" sz="1700" dirty="0">
                <a:latin typeface="APL385 Unicode" panose="020B0709000202000203" pitchFamily="49" charset="0"/>
              </a:rPr>
              <a:t>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8767B5-C149-4107-8087-0D20F33BE467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AB3571-1D1B-427B-98C5-9AFAA7AC0ACE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¯2</a:t>
            </a:r>
            <a:r>
              <a:rPr lang="en-GB" sz="1500" dirty="0">
                <a:latin typeface="APL385 Unicode" panose="020B0709000202000203" pitchFamily="49" charset="0"/>
              </a:rPr>
              <a:t>)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en-GB" sz="1500" dirty="0">
                <a:latin typeface="APL385 Unicode" panose="020B0709000202000203" pitchFamily="49" charset="0"/>
              </a:rPr>
              <a:t>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DCBA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HGFE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LKJI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PONM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TSRQ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XWVU</a:t>
            </a:r>
          </a:p>
        </p:txBody>
      </p:sp>
    </p:spTree>
    <p:extLst>
      <p:ext uri="{BB962C8B-B14F-4D97-AF65-F5344CB8AC3E}">
        <p14:creationId xmlns:p14="http://schemas.microsoft.com/office/powerpoint/2010/main" val="3698980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Relative</a:t>
            </a:r>
            <a:r>
              <a:rPr lang="en-GB" sz="3000" dirty="0"/>
              <a:t> </a:t>
            </a:r>
            <a:r>
              <a:rPr lang="en-GB" dirty="0"/>
              <a:t> Rank         </a:t>
            </a:r>
            <a:r>
              <a:rPr lang="en-GB" dirty="0">
                <a:latin typeface="APL385 Unicode" panose="020B0709000202000203" pitchFamily="49" charset="0"/>
              </a:rPr>
              <a:t>f⍤¯k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¯3</a:t>
            </a:r>
            <a:r>
              <a:rPr lang="en-GB" sz="1700" dirty="0">
                <a:latin typeface="APL385 Unicode" panose="020B0709000202000203" pitchFamily="49" charset="0"/>
              </a:rPr>
              <a:t>)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2 3 4</a:t>
            </a:r>
            <a:r>
              <a:rPr lang="en-GB" sz="17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DC64B8-611B-4D91-A26F-741203DD4B73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06ADA9-D394-422D-8B2C-78AA501415EC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¯3</a:t>
            </a:r>
            <a:r>
              <a:rPr lang="en-GB" sz="1500" dirty="0">
                <a:latin typeface="APL385 Unicode" panose="020B0709000202000203" pitchFamily="49" charset="0"/>
              </a:rPr>
              <a:t>)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2 3 4</a:t>
            </a:r>
            <a:r>
              <a:rPr lang="en-GB" sz="15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850958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9C55-AE83-4771-AAED-E2FF8098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Benefits of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4C26A-C73B-43AE-8ABE-934A077B3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⎕IO</a:t>
            </a:r>
            <a:r>
              <a:rPr lang="en-GB" dirty="0"/>
              <a:t> independent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User defined functions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4A6BF-D2FA-4DF1-AB5B-FC9D26D010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4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(,[0.5]) 1 2 3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B C 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1 2 3 4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(⍉,⍤0) 1 2 3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B C 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1 2 3 4</a:t>
            </a:r>
          </a:p>
        </p:txBody>
      </p:sp>
    </p:spTree>
    <p:extLst>
      <p:ext uri="{BB962C8B-B14F-4D97-AF65-F5344CB8AC3E}">
        <p14:creationId xmlns:p14="http://schemas.microsoft.com/office/powerpoint/2010/main" val="3275593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(,⍤0) 1 2 3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</p:txBody>
      </p:sp>
    </p:spTree>
    <p:extLst>
      <p:ext uri="{BB962C8B-B14F-4D97-AF65-F5344CB8AC3E}">
        <p14:creationId xmlns:p14="http://schemas.microsoft.com/office/powerpoint/2010/main" val="2693861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 ⎕ 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{} 2 4⍴⍳8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8</a:t>
            </a:r>
          </a:p>
        </p:txBody>
      </p:sp>
    </p:spTree>
    <p:extLst>
      <p:ext uri="{BB962C8B-B14F-4D97-AF65-F5344CB8AC3E}">
        <p14:creationId xmlns:p14="http://schemas.microsoft.com/office/powerpoint/2010/main" val="1500770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 ⎕ 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(,⍤0⍤1) 2 4⍴⍳8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8</a:t>
            </a:r>
          </a:p>
        </p:txBody>
      </p:sp>
    </p:spTree>
    <p:extLst>
      <p:ext uri="{BB962C8B-B14F-4D97-AF65-F5344CB8AC3E}">
        <p14:creationId xmlns:p14="http://schemas.microsoft.com/office/powerpoint/2010/main" val="1151933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 ⎕ 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(,⍤0⍤1)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1883968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ABCD</a:t>
            </a:r>
            <a:r>
              <a:rPr lang="pt-BR" sz="2000" dirty="0">
                <a:latin typeface="APL385 Unicode" panose="020B0709000202000203" pitchFamily="49" charset="0"/>
              </a:rPr>
              <a:t>' (,⍤0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481651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ABCD</a:t>
            </a:r>
            <a:r>
              <a:rPr lang="pt-BR" sz="2000" dirty="0">
                <a:latin typeface="APL385 Unicode" panose="020B0709000202000203" pitchFamily="49" charset="0"/>
              </a:rPr>
              <a:t>' (,⍤0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235525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EC9A-FFD3-4195-988B-3B987FD2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Previously…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D3596-8327-4D4F-8AA1-4DA2BA8BC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Dyalog Webinars: The Rank Operator</a:t>
            </a:r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dyalog.tv/</a:t>
            </a:r>
            <a:r>
              <a:rPr lang="en-GB" dirty="0" err="1">
                <a:hlinkClick r:id="rId2"/>
              </a:rPr>
              <a:t>Webinar?v</a:t>
            </a:r>
            <a:r>
              <a:rPr lang="en-GB" dirty="0">
                <a:hlinkClick r:id="rId2"/>
              </a:rPr>
              <a:t>=IBct81IopRk</a:t>
            </a:r>
            <a:r>
              <a:rPr lang="en-GB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4534B-117D-4F5D-963D-7786DFD8FA5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5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A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BCD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1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2 3 4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2168703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B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CD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1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3 4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201611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C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1 2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3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2388475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ABC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1 2 3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4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5 6 7 8</a:t>
            </a:r>
          </a:p>
        </p:txBody>
      </p:sp>
    </p:spTree>
    <p:extLst>
      <p:ext uri="{BB962C8B-B14F-4D97-AF65-F5344CB8AC3E}">
        <p14:creationId xmlns:p14="http://schemas.microsoft.com/office/powerpoint/2010/main" val="760037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A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BCD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5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6 7 8</a:t>
            </a:r>
          </a:p>
        </p:txBody>
      </p:sp>
    </p:spTree>
    <p:extLst>
      <p:ext uri="{BB962C8B-B14F-4D97-AF65-F5344CB8AC3E}">
        <p14:creationId xmlns:p14="http://schemas.microsoft.com/office/powerpoint/2010/main" val="655571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B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CD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5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6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7 8</a:t>
            </a:r>
          </a:p>
        </p:txBody>
      </p:sp>
    </p:spTree>
    <p:extLst>
      <p:ext uri="{BB962C8B-B14F-4D97-AF65-F5344CB8AC3E}">
        <p14:creationId xmlns:p14="http://schemas.microsoft.com/office/powerpoint/2010/main" val="4050926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C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5 6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7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444878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ABC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D</a:t>
            </a:r>
            <a:r>
              <a:rPr lang="pt-BR" sz="2000" dirty="0">
                <a:latin typeface="APL385 Unicode" panose="020B0709000202000203" pitchFamily="49" charset="0"/>
              </a:rPr>
              <a:t>' (,</a:t>
            </a:r>
            <a:r>
              <a:rPr lang="pt-BR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⍤0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⍤1</a:t>
            </a:r>
            <a:r>
              <a:rPr lang="pt-BR" sz="20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F3E5A-5DD2-472C-92CE-0B7142006DDA}"/>
              </a:ext>
            </a:extLst>
          </p:cNvPr>
          <p:cNvSpPr txBox="1"/>
          <p:nvPr/>
        </p:nvSpPr>
        <p:spPr>
          <a:xfrm>
            <a:off x="3446875" y="1266605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1 2 3 4</a:t>
            </a:r>
          </a:p>
          <a:p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5 6 7 </a:t>
            </a:r>
            <a:r>
              <a:rPr lang="en-GB" sz="2000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744662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'ABCD'{(⍺⍴⍨⍴⍵),[2.5]⍵}2 4⍴⍳8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8</a:t>
            </a:r>
          </a:p>
        </p:txBody>
      </p:sp>
    </p:spTree>
    <p:extLst>
      <p:ext uri="{BB962C8B-B14F-4D97-AF65-F5344CB8AC3E}">
        <p14:creationId xmlns:p14="http://schemas.microsoft.com/office/powerpoint/2010/main" val="2966188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'ABCD' (,⍤0⍤1) 2 4⍴⍳8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B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C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D 8</a:t>
            </a:r>
          </a:p>
        </p:txBody>
      </p:sp>
    </p:spTree>
    <p:extLst>
      <p:ext uri="{BB962C8B-B14F-4D97-AF65-F5344CB8AC3E}">
        <p14:creationId xmlns:p14="http://schemas.microsoft.com/office/powerpoint/2010/main" val="286844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5FE1-1232-4DEE-AE2D-8F5945DD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Advanced Use of 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B8C48-A8A5-4417-91A9-F823DC97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Negative Rank         </a:t>
            </a:r>
            <a:r>
              <a:rPr lang="en-GB" dirty="0">
                <a:latin typeface="APL385 Unicode" panose="020B0709000202000203" pitchFamily="49" charset="0"/>
              </a:rPr>
              <a:t>⍤¯k</a:t>
            </a:r>
          </a:p>
          <a:p>
            <a:pPr marL="0" indent="0">
              <a:buNone/>
            </a:pPr>
            <a:r>
              <a:rPr lang="en-GB" dirty="0"/>
              <a:t>Multiple Rank         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err="1">
                <a:latin typeface="APL385 Unicode" panose="020B0709000202000203" pitchFamily="49" charset="0"/>
              </a:rPr>
              <a:t>j⍤k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D5FFF-3DBF-40D6-B9D0-661F555AD6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79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Laminate+				( </a:t>
            </a:r>
            <a:r>
              <a:rPr lang="en-GB" dirty="0">
                <a:latin typeface="APL385 Unicode" panose="020B0709000202000203" pitchFamily="49" charset="0"/>
              </a:rPr>
              <a:t>,[0.5])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(2 4⍴⍳8) (,⍤0⍤1) 'ABCD'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2 B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3 C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4 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5 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6 B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7 C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8 D</a:t>
            </a:r>
          </a:p>
        </p:txBody>
      </p:sp>
    </p:spTree>
    <p:extLst>
      <p:ext uri="{BB962C8B-B14F-4D97-AF65-F5344CB8AC3E}">
        <p14:creationId xmlns:p14="http://schemas.microsoft.com/office/powerpoint/2010/main" val="2276074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_Table                             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967607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0" y="1269305"/>
            <a:ext cx="96942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_Table←{⍺ ⍺⍺⍤1⍤1 99⊢⍵}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pos←?1000 3⍴0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1700" dirty="0">
                <a:latin typeface="APL385 Unicode" panose="020B0709000202000203" pitchFamily="49" charset="0"/>
              </a:rPr>
              <a:t> ]runtime -c "↑∘.+⍨↓pos" "+_Table⍨pos"</a:t>
            </a:r>
          </a:p>
          <a:p>
            <a:pPr marL="0" indent="0">
              <a:buNone/>
            </a:pPr>
            <a:r>
              <a:rPr lang="pt-BR" sz="1700" dirty="0">
                <a:latin typeface="APL385 Unicode" panose="020B0709000202000203" pitchFamily="49" charset="0"/>
              </a:rPr>
              <a:t>                                                                       </a:t>
            </a:r>
          </a:p>
          <a:p>
            <a:pPr marL="0" indent="0">
              <a:buNone/>
            </a:pPr>
            <a:r>
              <a:rPr lang="pt-BR" sz="1700" dirty="0">
                <a:latin typeface="APL385 Unicode" panose="020B0709000202000203" pitchFamily="49" charset="0"/>
              </a:rPr>
              <a:t>  ↑∘.+⍨↓pos   → 8.8E¯2 |   0% ⎕⎕⎕⎕⎕⎕⎕⎕⎕⎕⎕⎕⎕⎕⎕⎕⎕⎕⎕⎕⎕⎕⎕⎕⎕⎕⎕⎕⎕⎕⎕⎕⎕⎕⎕⎕⎕⎕⎕⎕⎕⎕ </a:t>
            </a:r>
          </a:p>
          <a:p>
            <a:pPr marL="0" indent="0">
              <a:buNone/>
            </a:pPr>
            <a:r>
              <a:rPr lang="pt-BR" sz="1700" dirty="0">
                <a:latin typeface="APL385 Unicode" panose="020B0709000202000203" pitchFamily="49" charset="0"/>
              </a:rPr>
              <a:t>  +_Table⍨pos → 5.5E¯3 | -94% ⎕⎕ </a:t>
            </a:r>
          </a:p>
        </p:txBody>
      </p:sp>
    </p:spTree>
    <p:extLst>
      <p:ext uri="{BB962C8B-B14F-4D97-AF65-F5344CB8AC3E}">
        <p14:creationId xmlns:p14="http://schemas.microsoft.com/office/powerpoint/2010/main" val="4242230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5FE1-1232-4DEE-AE2D-8F5945DD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Advanced Use of 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B8C48-A8A5-4417-91A9-F823DC97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Negative Rank         </a:t>
            </a:r>
            <a:r>
              <a:rPr lang="en-GB" dirty="0">
                <a:latin typeface="APL385 Unicode" panose="020B0709000202000203" pitchFamily="49" charset="0"/>
              </a:rPr>
              <a:t>⍤¯k</a:t>
            </a:r>
          </a:p>
          <a:p>
            <a:pPr marL="0" indent="0">
              <a:buNone/>
            </a:pPr>
            <a:r>
              <a:rPr lang="en-GB" dirty="0"/>
              <a:t>Multiple Rank         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err="1">
                <a:latin typeface="APL385 Unicode" panose="020B0709000202000203" pitchFamily="49" charset="0"/>
              </a:rPr>
              <a:t>j⍤k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D5FFF-3DBF-40D6-B9D0-661F555AD6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09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5FE1-1232-4DEE-AE2D-8F5945DD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Future Webinar…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B8C48-A8A5-4417-91A9-F823DC97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The Rank Operator and Transpose</a:t>
            </a:r>
          </a:p>
          <a:p>
            <a:pPr marL="0" indent="0">
              <a:buNone/>
            </a:pPr>
            <a:endParaRPr lang="en-GB" sz="2500" dirty="0"/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err="1">
                <a:latin typeface="APL385 Unicode" panose="020B0709000202000203" pitchFamily="49" charset="0"/>
              </a:rPr>
              <a:t>k⊢p</a:t>
            </a:r>
            <a:r>
              <a:rPr lang="en-GB" dirty="0">
                <a:latin typeface="APL385 Unicode" panose="020B0709000202000203" pitchFamily="49" charset="0"/>
              </a:rPr>
              <a:t>⍉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D5FFF-3DBF-40D6-B9D0-661F555AD6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7603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4CFF-DA79-417A-9CA1-43DAA590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4B746-F824-4D01-88F5-7C30430F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000" b="1" dirty="0"/>
              <a:t>Language Features of </a:t>
            </a:r>
          </a:p>
          <a:p>
            <a:pPr marL="0" indent="0" algn="ctr">
              <a:buNone/>
            </a:pPr>
            <a:r>
              <a:rPr lang="en-US" sz="3000" b="1" dirty="0"/>
              <a:t>Dyalog version 18.0 in Depth (Part 5)</a:t>
            </a:r>
            <a:r>
              <a:rPr lang="en-US" sz="3000" dirty="0"/>
              <a:t> </a:t>
            </a:r>
          </a:p>
          <a:p>
            <a:pPr marL="0" indent="0" algn="ctr">
              <a:buNone/>
            </a:pPr>
            <a:r>
              <a:rPr lang="en-US" sz="2500" b="1" dirty="0"/>
              <a:t>September 3</a:t>
            </a:r>
            <a:r>
              <a:rPr lang="en-US" sz="2500" b="1" baseline="30000" dirty="0"/>
              <a:t>rd 	</a:t>
            </a:r>
            <a:r>
              <a:rPr lang="en-US" sz="2500" b="1" dirty="0"/>
              <a:t>15:00 UTC 	    </a:t>
            </a:r>
            <a:r>
              <a:rPr lang="en-US" sz="2500" dirty="0"/>
              <a:t>Adám Brudzewsky</a:t>
            </a:r>
            <a:endParaRPr lang="en-US" sz="2500" b="1" baseline="30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DB6D-F90F-4CF0-B52A-5E7C044075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779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4CFF-DA79-417A-9CA1-43DAA590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4B746-F824-4D01-88F5-7C30430F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000" b="1" dirty="0"/>
              <a:t>British APL Association Open Session</a:t>
            </a:r>
          </a:p>
          <a:p>
            <a:pPr marL="0" indent="0" algn="ctr">
              <a:buNone/>
            </a:pPr>
            <a:r>
              <a:rPr lang="en-US" sz="2700" dirty="0">
                <a:hlinkClick r:id="rId2"/>
              </a:rPr>
              <a:t>britishaplassociation.org/webinar-schedule-2020</a:t>
            </a:r>
            <a:r>
              <a:rPr lang="en-US" sz="2700" dirty="0"/>
              <a:t> </a:t>
            </a:r>
          </a:p>
          <a:p>
            <a:pPr marL="0" indent="0" algn="ctr">
              <a:buNone/>
            </a:pPr>
            <a:r>
              <a:rPr lang="en-US" sz="2500" b="1" dirty="0"/>
              <a:t>August 27</a:t>
            </a:r>
            <a:r>
              <a:rPr lang="en-US" sz="2500" b="1" baseline="30000" dirty="0"/>
              <a:t>th 	</a:t>
            </a:r>
            <a:r>
              <a:rPr lang="en-US" sz="2500" b="1" dirty="0"/>
              <a:t>15:00 UTC</a:t>
            </a:r>
            <a:endParaRPr lang="en-US" sz="2500" b="1" baseline="30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DB6D-F90F-4CF0-B52A-5E7C044075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7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              Rank        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en-GB" sz="1700" dirty="0">
                <a:latin typeface="APL385 Unicode" panose="020B0709000202000203" pitchFamily="49" charset="0"/>
              </a:rPr>
              <a:t>)2 3 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4</a:t>
            </a:r>
            <a:r>
              <a:rPr lang="en-GB" sz="17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BFF8CE-24BF-4AF9-8F9A-D604E9EAF6DB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BF178-078E-45E6-8DE4-FBC346B3A29B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en-GB" sz="1500" dirty="0">
                <a:latin typeface="APL385 Unicode" panose="020B0709000202000203" pitchFamily="49" charset="0"/>
              </a:rPr>
              <a:t>)2 3 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4</a:t>
            </a:r>
            <a:r>
              <a:rPr lang="en-GB" sz="15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DCBA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HGFE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LKJI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PONM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TSRQ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XWVU</a:t>
            </a:r>
          </a:p>
        </p:txBody>
      </p:sp>
    </p:spTree>
    <p:extLst>
      <p:ext uri="{BB962C8B-B14F-4D97-AF65-F5344CB8AC3E}">
        <p14:creationId xmlns:p14="http://schemas.microsoft.com/office/powerpoint/2010/main" val="209621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		 Rank        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en-GB" sz="1700" dirty="0">
                <a:latin typeface="APL385 Unicode" panose="020B0709000202000203" pitchFamily="49" charset="0"/>
              </a:rPr>
              <a:t>)2 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3 4</a:t>
            </a:r>
            <a:r>
              <a:rPr lang="en-GB" sz="17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│ABCD│MNOP│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│EFGH│QRST│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│IJKL│UVWX│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8D8A41-E236-4A02-BAD8-29929BEB649C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FADC55-8C59-447D-8CB7-BD9F053FF4DD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en-GB" sz="1500" dirty="0">
                <a:latin typeface="APL385 Unicode" panose="020B0709000202000203" pitchFamily="49" charset="0"/>
              </a:rPr>
              <a:t>)2 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GB" sz="1500" dirty="0">
                <a:latin typeface="APL385 Unicode" panose="020B0709000202000203" pitchFamily="49" charset="0"/>
              </a:rPr>
              <a:t>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</p:txBody>
      </p:sp>
    </p:spTree>
    <p:extLst>
      <p:ext uri="{BB962C8B-B14F-4D97-AF65-F5344CB8AC3E}">
        <p14:creationId xmlns:p14="http://schemas.microsoft.com/office/powerpoint/2010/main" val="7877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              Rank        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GB" sz="1700" dirty="0">
                <a:latin typeface="APL385 Unicode" panose="020B0709000202000203" pitchFamily="49" charset="0"/>
              </a:rPr>
              <a:t>)</a:t>
            </a:r>
            <a:r>
              <a:rPr lang="en-GB" sz="1700" dirty="0">
                <a:highlight>
                  <a:srgbClr val="FFFF00"/>
                </a:highlight>
                <a:latin typeface="APL385 Unicode" panose="020B0709000202000203" pitchFamily="49" charset="0"/>
              </a:rPr>
              <a:t>2 3 4</a:t>
            </a:r>
            <a:r>
              <a:rPr lang="en-GB" sz="17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804885-30AF-461D-99DB-3DE264C60FB6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1F8324-4F96-4297-B709-CB4F7EB67157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GB" sz="1500" dirty="0">
                <a:latin typeface="APL385 Unicode" panose="020B0709000202000203" pitchFamily="49" charset="0"/>
              </a:rPr>
              <a:t>)</a:t>
            </a: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en-GB" sz="1500" dirty="0">
                <a:latin typeface="APL385 Unicode" panose="020B0709000202000203" pitchFamily="49" charset="0"/>
              </a:rPr>
              <a:t> 3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</p:txBody>
      </p:sp>
    </p:spTree>
    <p:extLst>
      <p:ext uri="{BB962C8B-B14F-4D97-AF65-F5344CB8AC3E}">
        <p14:creationId xmlns:p14="http://schemas.microsoft.com/office/powerpoint/2010/main" val="626487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Relative</a:t>
            </a:r>
            <a:r>
              <a:rPr lang="en-GB" sz="3000" dirty="0"/>
              <a:t> </a:t>
            </a:r>
            <a:r>
              <a:rPr lang="en-GB" dirty="0"/>
              <a:t> Rank         </a:t>
            </a:r>
            <a:r>
              <a:rPr lang="en-GB" dirty="0">
                <a:latin typeface="APL385 Unicode" panose="020B0709000202000203" pitchFamily="49" charset="0"/>
              </a:rPr>
              <a:t>f⍤"∞"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(⊂⍤99)2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9E413F-0159-4F66-BBED-19A8DE952BD7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B4175B-A1FF-456B-85AB-648B8172E586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(⊖⍤99)2 3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</p:txBody>
      </p:sp>
    </p:spTree>
    <p:extLst>
      <p:ext uri="{BB962C8B-B14F-4D97-AF65-F5344CB8AC3E}">
        <p14:creationId xmlns:p14="http://schemas.microsoft.com/office/powerpoint/2010/main" val="49540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Relative</a:t>
            </a:r>
            <a:r>
              <a:rPr lang="en-GB" sz="3000" dirty="0"/>
              <a:t> </a:t>
            </a:r>
            <a:r>
              <a:rPr lang="en-GB" dirty="0"/>
              <a:t> Rank         </a:t>
            </a:r>
            <a:r>
              <a:rPr lang="en-GB" dirty="0">
                <a:latin typeface="APL385 Unicode" panose="020B0709000202000203" pitchFamily="49" charset="0"/>
              </a:rPr>
              <a:t>f⍤"∞"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(⊂⍤(⌊/⍬))2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C17BCA-9E79-4658-9A59-363944A8C446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87F6D3-A686-4BF1-8F11-24D6B7546302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(⊖⍤(⌊/⍬))2 3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</p:txBody>
      </p:sp>
    </p:spTree>
    <p:extLst>
      <p:ext uri="{BB962C8B-B14F-4D97-AF65-F5344CB8AC3E}">
        <p14:creationId xmlns:p14="http://schemas.microsoft.com/office/powerpoint/2010/main" val="60674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B4A1-6AA3-4561-A3CA-9F205355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Relative</a:t>
            </a:r>
            <a:r>
              <a:rPr lang="en-GB" sz="3000" dirty="0"/>
              <a:t> </a:t>
            </a:r>
            <a:r>
              <a:rPr lang="en-GB" dirty="0"/>
              <a:t> Rank         </a:t>
            </a:r>
            <a:r>
              <a:rPr lang="en-GB" dirty="0">
                <a:latin typeface="APL385 Unicode" panose="020B0709000202000203" pitchFamily="49" charset="0"/>
              </a:rPr>
              <a:t>f⍤¯k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AF5E5-0B43-4197-AC38-3C05337C74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4620B-528A-455A-B719-A1E961A9219F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7D781-CA54-4D14-8724-472799722DEC}"/>
              </a:ext>
            </a:extLst>
          </p:cNvPr>
          <p:cNvSpPr txBox="1"/>
          <p:nvPr/>
        </p:nvSpPr>
        <p:spPr>
          <a:xfrm>
            <a:off x="188292" y="1269305"/>
            <a:ext cx="222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D71408-34F2-4572-A646-5D1E5AF6B3E2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95729-D457-460F-86D5-0AFEB4E762AF}"/>
              </a:ext>
            </a:extLst>
          </p:cNvPr>
          <p:cNvSpPr txBox="1"/>
          <p:nvPr/>
        </p:nvSpPr>
        <p:spPr>
          <a:xfrm>
            <a:off x="2591780" y="1277344"/>
            <a:ext cx="30603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     (⊂⍤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¯1</a:t>
            </a:r>
            <a:r>
              <a:rPr lang="en-GB" sz="1700" dirty="0">
                <a:latin typeface="APL385 Unicode" panose="020B0709000202000203" pitchFamily="49" charset="0"/>
              </a:rPr>
              <a:t>)</a:t>
            </a:r>
            <a:r>
              <a:rPr lang="en-GB" sz="1700" dirty="0">
                <a:highlight>
                  <a:srgbClr val="00FFFF"/>
                </a:highlight>
                <a:latin typeface="APL385 Unicode" panose="020B0709000202000203" pitchFamily="49" charset="0"/>
              </a:rPr>
              <a:t>2</a:t>
            </a:r>
            <a:r>
              <a:rPr lang="en-GB" sz="1700" dirty="0">
                <a:latin typeface="APL385 Unicode" panose="020B0709000202000203" pitchFamily="49" charset="0"/>
              </a:rPr>
              <a:t> 3 4⍴⎕A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│ABCD│MNOP│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│EFGH│QRST│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│IJKL│UVWX│</a:t>
            </a: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C0A353-107B-4646-9C50-7722A6D55CC3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28F0EC-CC82-423D-A791-65D757D8E896}"/>
              </a:ext>
            </a:extLst>
          </p:cNvPr>
          <p:cNvSpPr txBox="1"/>
          <p:nvPr/>
        </p:nvSpPr>
        <p:spPr>
          <a:xfrm>
            <a:off x="5967154" y="573528"/>
            <a:ext cx="29967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(⊖⍤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¯1</a:t>
            </a:r>
            <a:r>
              <a:rPr lang="en-GB" sz="1500" dirty="0">
                <a:latin typeface="APL385 Unicode" panose="020B0709000202000203" pitchFamily="49" charset="0"/>
              </a:rPr>
              <a:t>)</a:t>
            </a:r>
            <a:r>
              <a:rPr lang="en-GB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2</a:t>
            </a:r>
            <a:r>
              <a:rPr lang="en-GB" sz="1500" dirty="0">
                <a:latin typeface="APL385 Unicode" panose="020B0709000202000203" pitchFamily="49" charset="0"/>
              </a:rPr>
              <a:t> 3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</p:txBody>
      </p:sp>
    </p:spTree>
    <p:extLst>
      <p:ext uri="{BB962C8B-B14F-4D97-AF65-F5344CB8AC3E}">
        <p14:creationId xmlns:p14="http://schemas.microsoft.com/office/powerpoint/2010/main" val="2259538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22542</TotalTime>
  <Words>1376</Words>
  <Application>Microsoft Office PowerPoint</Application>
  <PresentationFormat>On-screen Show (16:9)</PresentationFormat>
  <Paragraphs>408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Klavika Bold</vt:lpstr>
      <vt:lpstr>Klavika Medium</vt:lpstr>
      <vt:lpstr>APL385 Unicode</vt:lpstr>
      <vt:lpstr>Arial</vt:lpstr>
      <vt:lpstr>Calibri</vt:lpstr>
      <vt:lpstr>Courier New</vt:lpstr>
      <vt:lpstr>Wingdings</vt:lpstr>
      <vt:lpstr>Office Theme</vt:lpstr>
      <vt:lpstr>Advanced Use of The Rank Operator</vt:lpstr>
      <vt:lpstr>Previously…</vt:lpstr>
      <vt:lpstr>Advanced Use of The Rank Operator</vt:lpstr>
      <vt:lpstr>                 Rank         f⍤k</vt:lpstr>
      <vt:lpstr>      Rank         f⍤k</vt:lpstr>
      <vt:lpstr>                 Rank         f⍤k</vt:lpstr>
      <vt:lpstr> Relative  Rank         f⍤"∞"</vt:lpstr>
      <vt:lpstr> Relative  Rank         f⍤"∞"</vt:lpstr>
      <vt:lpstr> Relative  Rank         f⍤¯k </vt:lpstr>
      <vt:lpstr> Relative  Rank         f⍤¯k </vt:lpstr>
      <vt:lpstr> Relative  Rank         f⍤¯k </vt:lpstr>
      <vt:lpstr>Benefits of Rank</vt:lpstr>
      <vt:lpstr>Laminate    ( ,[0.5])</vt:lpstr>
      <vt:lpstr>Laminate    ( ,[0.5])</vt:lpstr>
      <vt:lpstr>Laminate+    ( ,[ ⎕ ])</vt:lpstr>
      <vt:lpstr>Laminate+    ( ,[ ⎕ ])</vt:lpstr>
      <vt:lpstr>Laminate+    ( ,[ ⎕ 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Laminate+    ( ,[0.5])</vt:lpstr>
      <vt:lpstr>_Table                              </vt:lpstr>
      <vt:lpstr>Advanced Use of The Rank Operator</vt:lpstr>
      <vt:lpstr>Future Webinar…</vt:lpstr>
      <vt:lpstr>Next Webinar</vt:lpstr>
      <vt:lpstr>Next Week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364</cp:revision>
  <dcterms:created xsi:type="dcterms:W3CDTF">2016-07-29T08:25:06Z</dcterms:created>
  <dcterms:modified xsi:type="dcterms:W3CDTF">2020-08-20T13:38:48Z</dcterms:modified>
</cp:coreProperties>
</file>