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2" r:id="rId2"/>
    <p:sldId id="264" r:id="rId3"/>
    <p:sldId id="379" r:id="rId4"/>
    <p:sldId id="359" r:id="rId5"/>
    <p:sldId id="357" r:id="rId6"/>
    <p:sldId id="381" r:id="rId7"/>
    <p:sldId id="380" r:id="rId8"/>
    <p:sldId id="377" r:id="rId9"/>
    <p:sldId id="284" r:id="rId10"/>
    <p:sldId id="370" r:id="rId11"/>
    <p:sldId id="286" r:id="rId12"/>
    <p:sldId id="290" r:id="rId13"/>
    <p:sldId id="353" r:id="rId14"/>
    <p:sldId id="371" r:id="rId15"/>
    <p:sldId id="372" r:id="rId16"/>
    <p:sldId id="373" r:id="rId17"/>
    <p:sldId id="375" r:id="rId18"/>
    <p:sldId id="354" r:id="rId19"/>
    <p:sldId id="376" r:id="rId20"/>
    <p:sldId id="351" r:id="rId21"/>
    <p:sldId id="358" r:id="rId22"/>
    <p:sldId id="356" r:id="rId23"/>
    <p:sldId id="378" r:id="rId2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421"/>
    <a:srgbClr val="EFEFBE"/>
    <a:srgbClr val="F6F6D9"/>
    <a:srgbClr val="7C7D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9" autoAdjust="0"/>
    <p:restoredTop sz="94662" autoAdjust="0"/>
  </p:normalViewPr>
  <p:slideViewPr>
    <p:cSldViewPr>
      <p:cViewPr varScale="1">
        <p:scale>
          <a:sx n="116" d="100"/>
          <a:sy n="116" d="100"/>
        </p:scale>
        <p:origin x="398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130" y="-86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6A3BD-28BD-4949-B52F-24E999822598}" type="datetimeFigureOut">
              <a:rPr lang="en-GB" smtClean="0"/>
              <a:t>23/01/2020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370AB-76A5-41F1-9753-9FE7E667F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AEF8A-5BB8-41C8-B8C2-160617C17EF4}" type="datetimeFigureOut">
              <a:rPr lang="en-GB" smtClean="0"/>
              <a:t>23/01/2020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0660A-27FD-4528-AE7F-EC6080404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271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928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289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721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48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3528" y="483518"/>
            <a:ext cx="8363272" cy="504056"/>
          </a:xfrm>
        </p:spPr>
        <p:txBody>
          <a:bodyPr>
            <a:noAutofit/>
          </a:bodyPr>
          <a:lstStyle>
            <a:lvl1pPr algn="ctr">
              <a:defRPr sz="3600">
                <a:solidFill>
                  <a:srgbClr val="FF9421"/>
                </a:solidFill>
                <a:latin typeface="Klavika Bold" panose="02000803000000000000" pitchFamily="2" charset="0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pic>
        <p:nvPicPr>
          <p:cNvPr id="1026" name="Picture 2" descr="C:\Users\fiona\Desktop\Computer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814" y="1707654"/>
            <a:ext cx="3450372" cy="2929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95288" y="1059583"/>
            <a:ext cx="8280400" cy="432047"/>
          </a:xfr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solidFill>
                  <a:srgbClr val="FF9421"/>
                </a:solidFill>
                <a:latin typeface="Klavika Medium" panose="02000603000000000000" pitchFamily="2" charset="0"/>
              </a:defRPr>
            </a:lvl1pPr>
          </a:lstStyle>
          <a:p>
            <a:pPr lvl="0"/>
            <a:r>
              <a:rPr lang="en-US" dirty="0"/>
              <a:t>Presenter (</a:t>
            </a:r>
            <a:r>
              <a:rPr lang="en-US" dirty="0" err="1"/>
              <a:t>dd</a:t>
            </a:r>
            <a:r>
              <a:rPr lang="en-US" dirty="0"/>
              <a:t>-mm-</a:t>
            </a:r>
            <a:r>
              <a:rPr lang="en-US" dirty="0" err="1"/>
              <a:t>yyyy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8676456" y="51470"/>
            <a:ext cx="360040" cy="288032"/>
          </a:xfrm>
          <a:prstGeom prst="rect">
            <a:avLst/>
          </a:prstGeom>
          <a:solidFill>
            <a:srgbClr val="FF9421"/>
          </a:solidFill>
          <a:ln>
            <a:solidFill>
              <a:srgbClr val="FF9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40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7" y="1356615"/>
            <a:ext cx="6192003" cy="31503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356615"/>
            <a:ext cx="2078545" cy="31503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pic>
        <p:nvPicPr>
          <p:cNvPr id="6" name="tiny">
            <a:extLst>
              <a:ext uri="{FF2B5EF4-FFF2-40B4-BE49-F238E27FC236}">
                <a16:creationId xmlns:a16="http://schemas.microsoft.com/office/drawing/2014/main" id="{E43133A2-E010-450E-BEFE-9D2D36683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41552" y="4142831"/>
            <a:ext cx="550928" cy="72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324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7" y="1356615"/>
            <a:ext cx="6192003" cy="31503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356615"/>
            <a:ext cx="2078545" cy="31503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pic>
        <p:nvPicPr>
          <p:cNvPr id="6" name="tiny">
            <a:extLst>
              <a:ext uri="{FF2B5EF4-FFF2-40B4-BE49-F238E27FC236}">
                <a16:creationId xmlns:a16="http://schemas.microsoft.com/office/drawing/2014/main" id="{E43133A2-E010-450E-BEFE-9D2D36683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41552" y="4142831"/>
            <a:ext cx="550928" cy="72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923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Content Placeholder 6"/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5929200" y="2917869"/>
            <a:ext cx="3214800" cy="2225631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SO ANY CONTENT THAT OVERLAPS THIS BOX COULD BE OBSCURED.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THIS BOX WILL NOT BE VISIBLE DURING YOUR PRESENTATION</a:t>
            </a:r>
          </a:p>
        </p:txBody>
      </p:sp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Content Placeholder 6"/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5929200" y="2917869"/>
            <a:ext cx="3214800" cy="2225631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SO ANY CONTENT THAT OVERLAPS THIS BOX COULD BE OBSCURED.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THIS BOX WILL NOT BE VISIBLE DURING YOUR PRESENTATION</a:t>
            </a:r>
          </a:p>
        </p:txBody>
      </p:sp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6"/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5929200" y="2917869"/>
            <a:ext cx="3214800" cy="2225631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SO ANY CONTENT THAT OVERLAPS THIS BOX COULD BE OBSCURED.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THIS BOX WILL NOT BE VISIBLE DURING YOUR PRESENTATION</a:t>
            </a:r>
          </a:p>
        </p:txBody>
      </p:sp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6"/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5929200" y="2917869"/>
            <a:ext cx="3214800" cy="2225631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SO ANY CONTENT THAT OVERLAPS THIS BOX COULD BE OBSCURED.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THIS BOX WILL NOT BE VISIBLE DURING YOUR PRESENTATION</a:t>
            </a:r>
          </a:p>
        </p:txBody>
      </p:sp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7" y="1356615"/>
            <a:ext cx="6192003" cy="31503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356615"/>
            <a:ext cx="2078545" cy="31503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pic>
        <p:nvPicPr>
          <p:cNvPr id="6" name="tiny">
            <a:extLst>
              <a:ext uri="{FF2B5EF4-FFF2-40B4-BE49-F238E27FC236}">
                <a16:creationId xmlns:a16="http://schemas.microsoft.com/office/drawing/2014/main" id="{E43133A2-E010-450E-BEFE-9D2D36683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41552" y="4142831"/>
            <a:ext cx="550928" cy="72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515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7" y="1356615"/>
            <a:ext cx="6192003" cy="31503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356615"/>
            <a:ext cx="2078545" cy="31503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pic>
        <p:nvPicPr>
          <p:cNvPr id="6" name="tiny">
            <a:extLst>
              <a:ext uri="{FF2B5EF4-FFF2-40B4-BE49-F238E27FC236}">
                <a16:creationId xmlns:a16="http://schemas.microsoft.com/office/drawing/2014/main" id="{E43133A2-E010-450E-BEFE-9D2D36683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41552" y="4142831"/>
            <a:ext cx="550928" cy="72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11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7" y="1356615"/>
            <a:ext cx="6192003" cy="31503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356615"/>
            <a:ext cx="2078545" cy="31503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pic>
        <p:nvPicPr>
          <p:cNvPr id="6" name="tiny">
            <a:extLst>
              <a:ext uri="{FF2B5EF4-FFF2-40B4-BE49-F238E27FC236}">
                <a16:creationId xmlns:a16="http://schemas.microsoft.com/office/drawing/2014/main" id="{E43133A2-E010-450E-BEFE-9D2D36683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41552" y="4142831"/>
            <a:ext cx="550928" cy="72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029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7" y="1356615"/>
            <a:ext cx="6192003" cy="31503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356615"/>
            <a:ext cx="2078545" cy="31503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pic>
        <p:nvPicPr>
          <p:cNvPr id="6" name="tiny">
            <a:extLst>
              <a:ext uri="{FF2B5EF4-FFF2-40B4-BE49-F238E27FC236}">
                <a16:creationId xmlns:a16="http://schemas.microsoft.com/office/drawing/2014/main" id="{E43133A2-E010-450E-BEFE-9D2D36683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41552" y="4142831"/>
            <a:ext cx="550928" cy="72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69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573528"/>
            <a:ext cx="8363272" cy="594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1200151"/>
            <a:ext cx="8363272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Date Placeholder 3"/>
          <p:cNvSpPr txBox="1">
            <a:spLocks/>
          </p:cNvSpPr>
          <p:nvPr userDrawn="1"/>
        </p:nvSpPr>
        <p:spPr>
          <a:xfrm>
            <a:off x="8388424" y="0"/>
            <a:ext cx="720080" cy="3575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2EDF88B-1B61-4481-9BD6-D2E23BF0DCD8}" type="slidenum">
              <a:rPr lang="en-GB" sz="1600" smtClean="0"/>
              <a:t>‹#›</a:t>
            </a:fld>
            <a:endParaRPr lang="en-GB" sz="1600" dirty="0"/>
          </a:p>
        </p:txBody>
      </p:sp>
      <p:pic>
        <p:nvPicPr>
          <p:cNvPr id="5" name="Picture 2" descr="C:\Users\fiona\Desktop\whiteDyalogLogo-darkshadow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96475"/>
            <a:ext cx="1080120" cy="198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U:\admin\Dyalog Logos Stationery\Webinar\PPT images\footer_text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4867005"/>
            <a:ext cx="2421106" cy="16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2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2" r:id="rId9"/>
    <p:sldLayoutId id="2147483663" r:id="rId10"/>
    <p:sldLayoutId id="2147483669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9421"/>
        </a:buClr>
        <a:buFont typeface="Wingdings" panose="05000000000000000000" pitchFamily="2" charset="2"/>
        <a:buChar char="Ø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942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9421"/>
        </a:buClr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942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238" indent="-325438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Char char="—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jsoftware.com/papers/amuse-bouches.htm#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Train Spotting in Dyalog APL</a:t>
            </a: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Richard Park (23</a:t>
            </a:r>
            <a:r>
              <a:rPr lang="en-US" baseline="30000" dirty="0">
                <a:solidFill>
                  <a:schemeClr val="accent4">
                    <a:lumMod val="50000"/>
                  </a:schemeClr>
                </a:solidFill>
              </a:rPr>
              <a:t>rd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 January 2020)</a:t>
            </a: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798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92701-07E2-4BF0-A1AD-7B4D79E56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Function Trains: </a:t>
            </a:r>
            <a:r>
              <a:rPr lang="en-GB" sz="3300" b="0" i="1" dirty="0">
                <a:latin typeface="Trebuchet MS" panose="020B0603020202020204" pitchFamily="34" charset="0"/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BA541-6C15-42C7-9B07-B82EE11EF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30" y="1409526"/>
            <a:ext cx="8345270" cy="339447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/>
              <a:t>A 2-train is an </a:t>
            </a:r>
            <a:r>
              <a:rPr lang="en-GB" i="1" dirty="0">
                <a:latin typeface="Trebuchet MS" panose="020B0603020202020204" pitchFamily="34" charset="0"/>
              </a:rPr>
              <a:t>atop</a:t>
            </a:r>
            <a:r>
              <a:rPr lang="en-GB" dirty="0"/>
              <a:t>: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(g h) ⍵  </a:t>
            </a:r>
            <a:r>
              <a:rPr lang="en-US" dirty="0">
                <a:ln w="6350">
                  <a:solidFill>
                    <a:srgbClr val="FF9421"/>
                  </a:solidFill>
                </a:ln>
                <a:solidFill>
                  <a:srgbClr val="FF9421"/>
                </a:solidFill>
              </a:rPr>
              <a:t>⇔</a:t>
            </a:r>
            <a:r>
              <a:rPr lang="en-GB" dirty="0">
                <a:latin typeface="APL385 Unicode" panose="020B0709000202000203" pitchFamily="49" charset="0"/>
              </a:rPr>
              <a:t>          g (  h ⍵)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⍺ (g h) ⍵  </a:t>
            </a:r>
            <a:r>
              <a:rPr lang="en-US" dirty="0">
                <a:ln w="6350">
                  <a:solidFill>
                    <a:srgbClr val="FF9421"/>
                  </a:solidFill>
                </a:ln>
                <a:solidFill>
                  <a:srgbClr val="FF9421"/>
                </a:solidFill>
              </a:rPr>
              <a:t>⇔</a:t>
            </a:r>
            <a:r>
              <a:rPr lang="en-GB" dirty="0">
                <a:latin typeface="APL385 Unicode" panose="020B0709000202000203" pitchFamily="49" charset="0"/>
              </a:rPr>
              <a:t>          g (⍺ h ⍵)</a:t>
            </a:r>
          </a:p>
          <a:p>
            <a:pPr marL="0" indent="0">
              <a:buNone/>
            </a:pPr>
            <a:r>
              <a:rPr lang="en-GB" dirty="0"/>
              <a:t>A 3-train is a </a:t>
            </a:r>
            <a:r>
              <a:rPr lang="en-GB" i="1" dirty="0">
                <a:latin typeface="Trebuchet MS" panose="020B0603020202020204" pitchFamily="34" charset="0"/>
              </a:rPr>
              <a:t>fork</a:t>
            </a:r>
            <a:r>
              <a:rPr lang="en-GB" dirty="0"/>
              <a:t>: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(f g h) ⍵  </a:t>
            </a:r>
            <a:r>
              <a:rPr lang="en-US" dirty="0">
                <a:ln w="6350">
                  <a:solidFill>
                    <a:srgbClr val="FF9421"/>
                  </a:solidFill>
                </a:ln>
                <a:solidFill>
                  <a:srgbClr val="FF9421"/>
                </a:solidFill>
              </a:rPr>
              <a:t>⇔</a:t>
            </a:r>
            <a:r>
              <a:rPr lang="en-GB" dirty="0">
                <a:latin typeface="APL385 Unicode" panose="020B0709000202000203" pitchFamily="49" charset="0"/>
              </a:rPr>
              <a:t>  (  f ⍵) g (  h ⍵)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⍺ (f g h) ⍵  </a:t>
            </a:r>
            <a:r>
              <a:rPr lang="en-US" dirty="0">
                <a:ln w="6350">
                  <a:solidFill>
                    <a:srgbClr val="FF9421"/>
                  </a:solidFill>
                </a:ln>
                <a:solidFill>
                  <a:srgbClr val="FF9421"/>
                </a:solidFill>
              </a:rPr>
              <a:t>⇔</a:t>
            </a:r>
            <a:r>
              <a:rPr lang="en-GB" dirty="0">
                <a:latin typeface="APL385 Unicode" panose="020B0709000202000203" pitchFamily="49" charset="0"/>
              </a:rPr>
              <a:t>  (⍺ f ⍵) g (⍺ h ⍵)</a:t>
            </a:r>
          </a:p>
          <a:p>
            <a:pPr marL="0" indent="0">
              <a:buNone/>
            </a:pPr>
            <a:r>
              <a:rPr lang="en-GB" dirty="0"/>
              <a:t>The </a:t>
            </a:r>
            <a:r>
              <a:rPr lang="en-GB" i="1" dirty="0">
                <a:latin typeface="Trebuchet MS" panose="020B0603020202020204" pitchFamily="34" charset="0"/>
              </a:rPr>
              <a:t>left tine</a:t>
            </a:r>
            <a:r>
              <a:rPr lang="en-GB" dirty="0"/>
              <a:t> of a </a:t>
            </a:r>
            <a:r>
              <a:rPr lang="en-GB" i="1" dirty="0">
                <a:latin typeface="Trebuchet MS" panose="020B0603020202020204" pitchFamily="34" charset="0"/>
              </a:rPr>
              <a:t>fork</a:t>
            </a:r>
            <a:r>
              <a:rPr lang="en-GB" dirty="0"/>
              <a:t> (but not an atop!) can be an array: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(A g h) ⍵  </a:t>
            </a:r>
            <a:r>
              <a:rPr lang="en-US" dirty="0">
                <a:ln w="6350">
                  <a:solidFill>
                    <a:srgbClr val="FF9421"/>
                  </a:solidFill>
                </a:ln>
                <a:solidFill>
                  <a:srgbClr val="FF9421"/>
                </a:solidFill>
              </a:rPr>
              <a:t>⇔</a:t>
            </a:r>
            <a:r>
              <a:rPr lang="en-GB" dirty="0">
                <a:latin typeface="APL385 Unicode" panose="020B0709000202000203" pitchFamily="49" charset="0"/>
              </a:rPr>
              <a:t>        A g (  h ⍵)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⍺ (A g h) ⍵  </a:t>
            </a:r>
            <a:r>
              <a:rPr lang="en-US" dirty="0">
                <a:ln w="6350">
                  <a:solidFill>
                    <a:srgbClr val="FF9421"/>
                  </a:solidFill>
                </a:ln>
                <a:solidFill>
                  <a:srgbClr val="FF9421"/>
                </a:solidFill>
              </a:rPr>
              <a:t>⇔</a:t>
            </a:r>
            <a:r>
              <a:rPr lang="en-GB" dirty="0">
                <a:latin typeface="APL385 Unicode" panose="020B0709000202000203" pitchFamily="49" charset="0"/>
              </a:rPr>
              <a:t>        A g (⍺ h ⍵)</a:t>
            </a:r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666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92701-07E2-4BF0-A1AD-7B4D79E56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Function Trains: </a:t>
            </a:r>
            <a:r>
              <a:rPr lang="en-GB" i="1" dirty="0"/>
              <a:t>How to read</a:t>
            </a:r>
            <a:endParaRPr lang="en-GB" sz="3300" b="0" i="1" dirty="0">
              <a:latin typeface="Trebuchet MS" panose="020B06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BA541-6C15-42C7-9B07-B82EE11EF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30" y="1167594"/>
            <a:ext cx="8622958" cy="345100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Functions in a train are grouped in threes from right: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|+,-,×,÷  </a:t>
            </a:r>
            <a:r>
              <a:rPr lang="en-US" dirty="0">
                <a:ln w="6350">
                  <a:solidFill>
                    <a:srgbClr val="FF9421"/>
                  </a:solidFill>
                </a:ln>
                <a:solidFill>
                  <a:srgbClr val="FF9421"/>
                </a:solidFill>
              </a:rPr>
              <a:t>⇔</a:t>
            </a:r>
            <a:r>
              <a:rPr lang="en-GB" dirty="0">
                <a:latin typeface="APL385 Unicode" panose="020B0709000202000203" pitchFamily="49" charset="0"/>
              </a:rPr>
              <a:t>  </a:t>
            </a:r>
            <a:r>
              <a:rPr lang="en-GB" sz="7600" baseline="-10000" dirty="0">
                <a:solidFill>
                  <a:srgbClr val="FF9421"/>
                </a:solidFill>
                <a:latin typeface="APL385 Unicode" panose="020B0709000202000203" pitchFamily="49" charset="0"/>
              </a:rPr>
              <a:t>(</a:t>
            </a:r>
            <a:r>
              <a:rPr lang="en-GB" dirty="0">
                <a:latin typeface="APL385 Unicode" panose="020B0709000202000203" pitchFamily="49" charset="0"/>
              </a:rPr>
              <a:t>|</a:t>
            </a:r>
            <a:r>
              <a:rPr lang="en-GB" sz="6600" baseline="-10000" dirty="0">
                <a:solidFill>
                  <a:srgbClr val="FF9421"/>
                </a:solidFill>
                <a:latin typeface="APL385 Unicode" panose="020B0709000202000203" pitchFamily="49" charset="0"/>
              </a:rPr>
              <a:t>(</a:t>
            </a:r>
            <a:r>
              <a:rPr lang="en-GB" dirty="0">
                <a:latin typeface="APL385 Unicode" panose="020B0709000202000203" pitchFamily="49" charset="0"/>
              </a:rPr>
              <a:t>+,</a:t>
            </a:r>
            <a:r>
              <a:rPr lang="en-GB" sz="5400" baseline="-6000" dirty="0">
                <a:solidFill>
                  <a:srgbClr val="FF9421"/>
                </a:solidFill>
                <a:latin typeface="APL385 Unicode" panose="020B0709000202000203" pitchFamily="49" charset="0"/>
              </a:rPr>
              <a:t>(</a:t>
            </a:r>
            <a:r>
              <a:rPr lang="en-GB" dirty="0">
                <a:latin typeface="APL385 Unicode" panose="020B0709000202000203" pitchFamily="49" charset="0"/>
              </a:rPr>
              <a:t>-,</a:t>
            </a:r>
            <a:r>
              <a:rPr lang="en-GB" dirty="0">
                <a:solidFill>
                  <a:srgbClr val="FF9421"/>
                </a:solidFill>
                <a:latin typeface="APL385 Unicode" panose="020B0709000202000203" pitchFamily="49" charset="0"/>
              </a:rPr>
              <a:t>(</a:t>
            </a:r>
            <a:r>
              <a:rPr lang="en-GB" dirty="0">
                <a:latin typeface="APL385 Unicode" panose="020B0709000202000203" pitchFamily="49" charset="0"/>
              </a:rPr>
              <a:t>×,÷</a:t>
            </a:r>
            <a:r>
              <a:rPr lang="en-GB" dirty="0">
                <a:solidFill>
                  <a:srgbClr val="FF9421"/>
                </a:solidFill>
                <a:latin typeface="APL385 Unicode" panose="020B0709000202000203" pitchFamily="49" charset="0"/>
              </a:rPr>
              <a:t>)</a:t>
            </a:r>
            <a:r>
              <a:rPr lang="en-GB" sz="5400" baseline="-6000" dirty="0">
                <a:solidFill>
                  <a:srgbClr val="FF9421"/>
                </a:solidFill>
                <a:latin typeface="APL385 Unicode" panose="020B0709000202000203" pitchFamily="49" charset="0"/>
              </a:rPr>
              <a:t>)</a:t>
            </a:r>
            <a:r>
              <a:rPr lang="en-GB" sz="6600" baseline="-10000" dirty="0">
                <a:solidFill>
                  <a:srgbClr val="FF9421"/>
                </a:solidFill>
                <a:latin typeface="APL385 Unicode" panose="020B0709000202000203" pitchFamily="49" charset="0"/>
              </a:rPr>
              <a:t>)</a:t>
            </a:r>
            <a:r>
              <a:rPr lang="en-GB" sz="7600" baseline="-10000" dirty="0">
                <a:solidFill>
                  <a:srgbClr val="FF9421"/>
                </a:solidFill>
                <a:latin typeface="APL385 Unicode" panose="020B0709000202000203" pitchFamily="49" charset="0"/>
              </a:rPr>
              <a:t>)</a:t>
            </a:r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]Box on -trains=</a:t>
            </a:r>
            <a:r>
              <a:rPr lang="en-GB" dirty="0" err="1">
                <a:latin typeface="APL385 Unicode" panose="020B0709000202000203" pitchFamily="49" charset="0"/>
              </a:rPr>
              <a:t>parens</a:t>
            </a:r>
            <a:r>
              <a:rPr lang="en-GB" dirty="0">
                <a:latin typeface="APL385 Unicode" panose="020B0709000202000203" pitchFamily="49" charset="0"/>
              </a:rPr>
              <a:t>   ⍝ for diagnostics</a:t>
            </a:r>
            <a:endParaRPr lang="en-GB" dirty="0"/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+,-,×,÷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+,(-,(×,÷))</a:t>
            </a:r>
          </a:p>
        </p:txBody>
      </p:sp>
      <p:sp>
        <p:nvSpPr>
          <p:cNvPr id="4" name="Right Bracket 3">
            <a:extLst>
              <a:ext uri="{FF2B5EF4-FFF2-40B4-BE49-F238E27FC236}">
                <a16:creationId xmlns:a16="http://schemas.microsoft.com/office/drawing/2014/main" id="{2CDD8FBC-7051-4539-B439-8610733F2C8C}"/>
              </a:ext>
            </a:extLst>
          </p:cNvPr>
          <p:cNvSpPr/>
          <p:nvPr/>
        </p:nvSpPr>
        <p:spPr>
          <a:xfrm rot="5400000">
            <a:off x="2800086" y="2037060"/>
            <a:ext cx="73152" cy="523295"/>
          </a:xfrm>
          <a:prstGeom prst="rightBracket">
            <a:avLst>
              <a:gd name="adj" fmla="val 430658"/>
            </a:avLst>
          </a:prstGeom>
          <a:ln w="19050" cap="rnd">
            <a:solidFill>
              <a:srgbClr val="FF94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Bracket 4">
            <a:extLst>
              <a:ext uri="{FF2B5EF4-FFF2-40B4-BE49-F238E27FC236}">
                <a16:creationId xmlns:a16="http://schemas.microsoft.com/office/drawing/2014/main" id="{0810FC03-2212-4089-9705-C278280F0099}"/>
              </a:ext>
            </a:extLst>
          </p:cNvPr>
          <p:cNvSpPr/>
          <p:nvPr/>
        </p:nvSpPr>
        <p:spPr>
          <a:xfrm rot="5400000">
            <a:off x="2581416" y="2037472"/>
            <a:ext cx="146055" cy="887732"/>
          </a:xfrm>
          <a:prstGeom prst="rightBracket">
            <a:avLst>
              <a:gd name="adj" fmla="val 365920"/>
            </a:avLst>
          </a:prstGeom>
          <a:ln w="28575" cap="rnd">
            <a:solidFill>
              <a:srgbClr val="FF94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Bracket 5">
            <a:extLst>
              <a:ext uri="{FF2B5EF4-FFF2-40B4-BE49-F238E27FC236}">
                <a16:creationId xmlns:a16="http://schemas.microsoft.com/office/drawing/2014/main" id="{73D5D4B9-11C1-4B8F-BB84-55991D8ACE80}"/>
              </a:ext>
            </a:extLst>
          </p:cNvPr>
          <p:cNvSpPr/>
          <p:nvPr/>
        </p:nvSpPr>
        <p:spPr>
          <a:xfrm rot="5400000">
            <a:off x="2422911" y="2121591"/>
            <a:ext cx="152399" cy="1224136"/>
          </a:xfrm>
          <a:prstGeom prst="rightBracket">
            <a:avLst>
              <a:gd name="adj" fmla="val 483576"/>
            </a:avLst>
          </a:prstGeom>
          <a:ln w="38100" cap="rnd">
            <a:solidFill>
              <a:srgbClr val="FF94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332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92701-07E2-4BF0-A1AD-7B4D79E56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Function Trains</a:t>
            </a:r>
            <a:endParaRPr lang="en-GB" sz="3300" b="0" i="1" dirty="0">
              <a:latin typeface="Trebuchet MS" panose="020B06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BA541-6C15-42C7-9B07-B82EE11EF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30" y="1428750"/>
            <a:ext cx="8345270" cy="318984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Odd-numbered functions starting from the right are applied to the train’s argument(s):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6 </a:t>
            </a:r>
            <a:r>
              <a:rPr lang="en-GB" dirty="0">
                <a:effectLst/>
                <a:latin typeface="APL385 Unicode" panose="020B0709000202000203" pitchFamily="49" charset="0"/>
              </a:rPr>
              <a:t>(| +  </a:t>
            </a:r>
            <a:r>
              <a:rPr lang="en-GB" b="1" dirty="0">
                <a:solidFill>
                  <a:srgbClr val="FF9421"/>
                </a:solidFill>
                <a:effectLst/>
                <a:latin typeface="APL385 Unicode" panose="020B0709000202000203" pitchFamily="49" charset="0"/>
              </a:rPr>
              <a:t>,</a:t>
            </a:r>
            <a:r>
              <a:rPr lang="en-GB" dirty="0">
                <a:effectLst/>
                <a:latin typeface="APL385 Unicode" panose="020B0709000202000203" pitchFamily="49" charset="0"/>
              </a:rPr>
              <a:t>  -  </a:t>
            </a:r>
            <a:r>
              <a:rPr lang="en-GB" b="1" dirty="0">
                <a:solidFill>
                  <a:srgbClr val="FF9421"/>
                </a:solidFill>
                <a:effectLst/>
                <a:latin typeface="APL385 Unicode" panose="020B0709000202000203" pitchFamily="49" charset="0"/>
              </a:rPr>
              <a:t>,</a:t>
            </a:r>
            <a:r>
              <a:rPr lang="en-GB" dirty="0">
                <a:effectLst/>
                <a:latin typeface="APL385 Unicode" panose="020B0709000202000203" pitchFamily="49" charset="0"/>
              </a:rPr>
              <a:t>  ×  </a:t>
            </a:r>
            <a:r>
              <a:rPr lang="en-GB" b="1" dirty="0">
                <a:solidFill>
                  <a:srgbClr val="FF9421"/>
                </a:solidFill>
                <a:effectLst/>
                <a:latin typeface="APL385 Unicode" panose="020B0709000202000203" pitchFamily="49" charset="0"/>
              </a:rPr>
              <a:t>,</a:t>
            </a:r>
            <a:r>
              <a:rPr lang="en-GB" dirty="0">
                <a:effectLst/>
                <a:latin typeface="APL385 Unicode" panose="020B0709000202000203" pitchFamily="49" charset="0"/>
              </a:rPr>
              <a:t>  ÷) 2</a:t>
            </a:r>
          </a:p>
          <a:p>
            <a:pPr marL="0" indent="0">
              <a:buNone/>
            </a:pPr>
            <a:r>
              <a:rPr lang="en-GB" dirty="0">
                <a:effectLst/>
                <a:latin typeface="APL385 Unicode" panose="020B0709000202000203" pitchFamily="49" charset="0"/>
              </a:rPr>
              <a:t>     | (6+2)</a:t>
            </a:r>
            <a:r>
              <a:rPr lang="en-GB" b="1" dirty="0">
                <a:solidFill>
                  <a:srgbClr val="FF9421"/>
                </a:solidFill>
                <a:effectLst/>
                <a:latin typeface="APL385 Unicode" panose="020B0709000202000203" pitchFamily="49" charset="0"/>
              </a:rPr>
              <a:t>,</a:t>
            </a:r>
            <a:r>
              <a:rPr lang="en-GB" dirty="0">
                <a:effectLst/>
                <a:latin typeface="APL385 Unicode" panose="020B0709000202000203" pitchFamily="49" charset="0"/>
              </a:rPr>
              <a:t>(6-2)</a:t>
            </a:r>
            <a:r>
              <a:rPr lang="en-GB" b="1" dirty="0">
                <a:solidFill>
                  <a:srgbClr val="FF9421"/>
                </a:solidFill>
                <a:effectLst/>
                <a:latin typeface="APL385 Unicode" panose="020B0709000202000203" pitchFamily="49" charset="0"/>
              </a:rPr>
              <a:t>,</a:t>
            </a:r>
            <a:r>
              <a:rPr lang="en-GB" dirty="0">
                <a:effectLst/>
                <a:latin typeface="APL385 Unicode" panose="020B0709000202000203" pitchFamily="49" charset="0"/>
              </a:rPr>
              <a:t>(6</a:t>
            </a:r>
            <a:r>
              <a:rPr lang="en-GB" dirty="0">
                <a:latin typeface="APL385 Unicode" panose="020B0709000202000203" pitchFamily="49" charset="0"/>
              </a:rPr>
              <a:t>×</a:t>
            </a:r>
            <a:r>
              <a:rPr lang="en-GB" dirty="0">
                <a:effectLst/>
                <a:latin typeface="APL385 Unicode" panose="020B0709000202000203" pitchFamily="49" charset="0"/>
              </a:rPr>
              <a:t>2)</a:t>
            </a:r>
            <a:r>
              <a:rPr lang="en-GB" b="1" dirty="0">
                <a:solidFill>
                  <a:srgbClr val="FF9421"/>
                </a:solidFill>
                <a:effectLst/>
                <a:latin typeface="APL385 Unicode" panose="020B0709000202000203" pitchFamily="49" charset="0"/>
              </a:rPr>
              <a:t>,</a:t>
            </a:r>
            <a:r>
              <a:rPr lang="en-GB" dirty="0">
                <a:effectLst/>
                <a:latin typeface="APL385 Unicode" panose="020B0709000202000203" pitchFamily="49" charset="0"/>
              </a:rPr>
              <a:t>(6÷2)</a:t>
            </a:r>
          </a:p>
          <a:p>
            <a:pPr marL="0" indent="0">
              <a:buNone/>
            </a:pPr>
            <a:r>
              <a:rPr lang="en-GB" dirty="0">
                <a:effectLst/>
                <a:latin typeface="APL385 Unicode" panose="020B0709000202000203" pitchFamily="49" charset="0"/>
              </a:rPr>
              <a:t>       | 8  </a:t>
            </a:r>
            <a:r>
              <a:rPr lang="en-GB" b="1" dirty="0">
                <a:solidFill>
                  <a:srgbClr val="FF9421"/>
                </a:solidFill>
                <a:effectLst/>
                <a:latin typeface="APL385 Unicode" panose="020B0709000202000203" pitchFamily="49" charset="0"/>
              </a:rPr>
              <a:t>,</a:t>
            </a:r>
            <a:r>
              <a:rPr lang="en-GB" dirty="0">
                <a:effectLst/>
                <a:latin typeface="APL385 Unicode" panose="020B0709000202000203" pitchFamily="49" charset="0"/>
              </a:rPr>
              <a:t>  4  </a:t>
            </a:r>
            <a:r>
              <a:rPr lang="en-GB" b="1" dirty="0">
                <a:solidFill>
                  <a:srgbClr val="FF9421"/>
                </a:solidFill>
                <a:effectLst/>
                <a:latin typeface="APL385 Unicode" panose="020B0709000202000203" pitchFamily="49" charset="0"/>
              </a:rPr>
              <a:t>,</a:t>
            </a:r>
            <a:r>
              <a:rPr lang="en-GB" dirty="0">
                <a:effectLst/>
                <a:latin typeface="APL385 Unicode" panose="020B0709000202000203" pitchFamily="49" charset="0"/>
              </a:rPr>
              <a:t> </a:t>
            </a:r>
            <a:r>
              <a:rPr lang="en-GB" sz="1400" dirty="0">
                <a:effectLst/>
                <a:latin typeface="APL385 Unicode" panose="020B0709000202000203" pitchFamily="49" charset="0"/>
              </a:rPr>
              <a:t> </a:t>
            </a:r>
            <a:r>
              <a:rPr lang="en-GB" dirty="0">
                <a:effectLst/>
                <a:latin typeface="APL385 Unicode" panose="020B0709000202000203" pitchFamily="49" charset="0"/>
              </a:rPr>
              <a:t>12</a:t>
            </a:r>
            <a:r>
              <a:rPr lang="en-GB" sz="1400" dirty="0">
                <a:effectLst/>
                <a:latin typeface="APL385 Unicode" panose="020B0709000202000203" pitchFamily="49" charset="0"/>
              </a:rPr>
              <a:t> </a:t>
            </a:r>
            <a:r>
              <a:rPr lang="en-GB" dirty="0">
                <a:effectLst/>
                <a:latin typeface="APL385 Unicode" panose="020B0709000202000203" pitchFamily="49" charset="0"/>
              </a:rPr>
              <a:t> </a:t>
            </a:r>
            <a:r>
              <a:rPr lang="en-GB" b="1" dirty="0">
                <a:solidFill>
                  <a:srgbClr val="FF9421"/>
                </a:solidFill>
                <a:effectLst/>
                <a:latin typeface="APL385 Unicode" panose="020B0709000202000203" pitchFamily="49" charset="0"/>
              </a:rPr>
              <a:t>,</a:t>
            </a:r>
            <a:r>
              <a:rPr lang="en-GB" dirty="0">
                <a:effectLst/>
                <a:latin typeface="APL385 Unicode" panose="020B0709000202000203" pitchFamily="49" charset="0"/>
              </a:rPr>
              <a:t>  3</a:t>
            </a:r>
          </a:p>
          <a:p>
            <a:pPr marL="0" indent="0">
              <a:buNone/>
            </a:pPr>
            <a:r>
              <a:rPr lang="en-GB" i="1" dirty="0">
                <a:solidFill>
                  <a:srgbClr val="FF9421"/>
                </a:solidFill>
                <a:latin typeface="Trebuchet MS" panose="020B0603020202020204" pitchFamily="34" charset="0"/>
                <a:ea typeface="STXihei" panose="020B0503020204020204" pitchFamily="2" charset="-122"/>
              </a:rPr>
              <a:t>Intervening</a:t>
            </a:r>
            <a:r>
              <a:rPr lang="en-GB" dirty="0"/>
              <a:t>, even-numbered, functions are applied between results of the odd-numbered functions</a:t>
            </a:r>
          </a:p>
        </p:txBody>
      </p:sp>
    </p:spTree>
    <p:extLst>
      <p:ext uri="{BB962C8B-B14F-4D97-AF65-F5344CB8AC3E}">
        <p14:creationId xmlns:p14="http://schemas.microsoft.com/office/powerpoint/2010/main" val="836979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5B74C-252B-4C45-AEF6-698F41E9F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to write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9F35C-11BF-4989-AC69-C36C721F7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Translating one-liners (expression / </a:t>
            </a:r>
            <a:r>
              <a:rPr lang="en-GB" dirty="0" err="1"/>
              <a:t>dfn</a:t>
            </a:r>
            <a:r>
              <a:rPr lang="en-GB" dirty="0"/>
              <a:t>)</a:t>
            </a:r>
          </a:p>
          <a:p>
            <a:r>
              <a:rPr lang="en-GB" dirty="0"/>
              <a:t>Direct transcription of thought concepts to code units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C36984-55C8-450C-8E0B-DAC9B0B81C34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28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23B0E-4E56-4A2F-A4E8-F9D41F9CD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Example: expression → train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140AA-C1B3-40BA-8608-A8252FBA38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(','≠list)⊆list←'</a:t>
            </a:r>
            <a:r>
              <a:rPr lang="en-GB" dirty="0" err="1"/>
              <a:t>my,list</a:t>
            </a:r>
            <a:r>
              <a:rPr lang="en-GB" dirty="0"/>
              <a:t>'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333A76-CACC-4104-A7FA-5080DA20329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265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84686-1963-486C-8D90-424E3CA42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Example: </a:t>
            </a:r>
            <a:r>
              <a:rPr lang="en-GB" dirty="0" err="1"/>
              <a:t>dfn</a:t>
            </a:r>
            <a:r>
              <a:rPr lang="en-GB" dirty="0"/>
              <a:t> → train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2D7AC0-E28A-4407-A75B-44F70763A8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',;'((~∊)⍨⊆⊢)'</a:t>
            </a:r>
            <a:r>
              <a:rPr lang="en-GB" dirty="0" err="1"/>
              <a:t>commas,and;semicolons</a:t>
            </a:r>
            <a:r>
              <a:rPr lang="en-GB" dirty="0"/>
              <a:t>'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23620C-BD6E-4A9E-8839-0457BCD593F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787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73E3D-D9A8-4CD8-813D-265C7A3F4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Example: Thought → train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38CE6-2CA0-488C-835F-ECF0ECE912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(⌽≡⊢)</a:t>
            </a:r>
          </a:p>
          <a:p>
            <a:r>
              <a:rPr lang="en-GB" dirty="0"/>
              <a:t>(∪≡⊢)</a:t>
            </a:r>
          </a:p>
          <a:p>
            <a:r>
              <a:rPr lang="en-GB" dirty="0"/>
              <a:t>(⍉≡⊢)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617ED0-3898-4B2B-9034-655F50AE2D7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6473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73E3D-D9A8-4CD8-813D-265C7A3F4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Example: Thought → train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38CE6-2CA0-488C-835F-ECF0ECE912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(+⌿÷≢)</a:t>
            </a:r>
          </a:p>
          <a:p>
            <a:r>
              <a:rPr lang="en-GB" dirty="0"/>
              <a:t>(+,-)</a:t>
            </a:r>
          </a:p>
          <a:p>
            <a:r>
              <a:rPr lang="en-GB" dirty="0"/>
              <a:t>(⊢÷+/)</a:t>
            </a:r>
          </a:p>
          <a:p>
            <a:r>
              <a:rPr lang="en-GB" dirty="0"/>
              <a:t>* Compound words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617ED0-3898-4B2B-9034-655F50AE2D7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385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807DA-59E2-4966-9A42-5B3C6926D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When to 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252A06-CC73-421C-982A-F2BC33AA34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Short pure, simple functions</a:t>
            </a:r>
          </a:p>
          <a:p>
            <a:r>
              <a:rPr lang="en-GB" dirty="0"/>
              <a:t>Keeping related functionality together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AABB86-A0EA-49FE-BE14-5CDC41F6D77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8061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8D828-EA20-4F40-9A5B-EE829DC67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Short pure, simple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9E2FA-1D42-44AA-8E33-A7DCA0A13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Examples given so far…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CC9A3D-56FA-4AFD-9B4D-D0B90AD18F24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88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06A3A-E4E8-48A1-9783-92DB2088A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Trains (choo choo)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513D8C-83C5-495E-9DBC-2BC66D2551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6CC940-2436-4AF1-8332-D56FA77A9C0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36D1DEC-55B2-45C6-BDF8-3DEBF2DECEAB}"/>
              </a:ext>
            </a:extLst>
          </p:cNvPr>
          <p:cNvGrpSpPr/>
          <p:nvPr/>
        </p:nvGrpSpPr>
        <p:grpSpPr>
          <a:xfrm>
            <a:off x="656565" y="1037965"/>
            <a:ext cx="7845884" cy="3108960"/>
            <a:chOff x="611560" y="1237264"/>
            <a:chExt cx="7845884" cy="3108960"/>
          </a:xfrm>
        </p:grpSpPr>
        <p:pic>
          <p:nvPicPr>
            <p:cNvPr id="6" name="Content Placeholder 7">
              <a:extLst>
                <a:ext uri="{FF2B5EF4-FFF2-40B4-BE49-F238E27FC236}">
                  <a16:creationId xmlns:a16="http://schemas.microsoft.com/office/drawing/2014/main" id="{D883D603-9815-4D9F-88D0-B6709FBDAA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23081"/>
            <a:stretch/>
          </p:blipFill>
          <p:spPr>
            <a:xfrm>
              <a:off x="3671900" y="1237264"/>
              <a:ext cx="4785544" cy="3108960"/>
            </a:xfrm>
            <a:prstGeom prst="rect">
              <a:avLst/>
            </a:prstGeom>
          </p:spPr>
        </p:pic>
        <p:pic>
          <p:nvPicPr>
            <p:cNvPr id="7" name="Graphic 10">
              <a:extLst>
                <a:ext uri="{FF2B5EF4-FFF2-40B4-BE49-F238E27FC236}">
                  <a16:creationId xmlns:a16="http://schemas.microsoft.com/office/drawing/2014/main" id="{1C65478F-8F74-4D49-B76A-99FB3539C2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11560" y="2031690"/>
              <a:ext cx="2894780" cy="1487238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B48E38-825D-4B88-B513-FCC6C08A1F4B}"/>
                </a:ext>
              </a:extLst>
            </p:cNvPr>
            <p:cNvSpPr/>
            <p:nvPr/>
          </p:nvSpPr>
          <p:spPr>
            <a:xfrm>
              <a:off x="3356865" y="3204201"/>
              <a:ext cx="360040" cy="73152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32E6DBC-CB1E-4C90-A3FF-07B64D9CC133}"/>
                </a:ext>
              </a:extLst>
            </p:cNvPr>
            <p:cNvSpPr txBox="1"/>
            <p:nvPr/>
          </p:nvSpPr>
          <p:spPr>
            <a:xfrm>
              <a:off x="814082" y="2301720"/>
              <a:ext cx="7515835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6600" dirty="0">
                  <a:solidFill>
                    <a:schemeClr val="accent4">
                      <a:lumMod val="75000"/>
                    </a:schemeClr>
                  </a:solidFill>
                  <a:latin typeface="APL385 Unicode" panose="020B0709000202000203" pitchFamily="49" charset="0"/>
                </a:rPr>
                <a:t>+/ </a:t>
              </a:r>
              <a:r>
                <a:rPr lang="en-US" sz="3200" dirty="0">
                  <a:solidFill>
                    <a:schemeClr val="accent4">
                      <a:lumMod val="75000"/>
                    </a:schemeClr>
                  </a:solidFill>
                  <a:latin typeface="APL385 Unicode" panose="020B0709000202000203" pitchFamily="49" charset="0"/>
                </a:rPr>
                <a:t> </a:t>
              </a:r>
              <a:r>
                <a:rPr lang="en-US" sz="6600" dirty="0">
                  <a:solidFill>
                    <a:schemeClr val="accent4">
                      <a:lumMod val="75000"/>
                    </a:schemeClr>
                  </a:solidFill>
                  <a:latin typeface="APL385 Unicode" panose="020B0709000202000203" pitchFamily="49" charset="0"/>
                </a:rPr>
                <a:t>÷  </a:t>
              </a:r>
              <a:r>
                <a:rPr lang="en-US" sz="1200" dirty="0">
                  <a:solidFill>
                    <a:schemeClr val="accent4">
                      <a:lumMod val="75000"/>
                    </a:schemeClr>
                  </a:solidFill>
                  <a:latin typeface="APL385 Unicode" panose="020B0709000202000203" pitchFamily="49" charset="0"/>
                </a:rPr>
                <a:t> </a:t>
              </a:r>
              <a:r>
                <a:rPr lang="en-US" sz="6600" dirty="0">
                  <a:solidFill>
                    <a:schemeClr val="accent4">
                      <a:lumMod val="75000"/>
                    </a:schemeClr>
                  </a:solidFill>
                  <a:latin typeface="APL385 Unicode" panose="020B0709000202000203" pitchFamily="49" charset="0"/>
                </a:rPr>
                <a:t>1  </a:t>
              </a:r>
              <a:r>
                <a:rPr lang="en-US" dirty="0">
                  <a:solidFill>
                    <a:schemeClr val="accent4">
                      <a:lumMod val="75000"/>
                    </a:schemeClr>
                  </a:solidFill>
                  <a:latin typeface="APL385 Unicode" panose="020B0709000202000203" pitchFamily="49" charset="0"/>
                </a:rPr>
                <a:t> </a:t>
              </a:r>
              <a:r>
                <a:rPr lang="en-US" sz="6600" dirty="0">
                  <a:solidFill>
                    <a:schemeClr val="accent4">
                      <a:lumMod val="75000"/>
                    </a:schemeClr>
                  </a:solidFill>
                  <a:latin typeface="APL385 Unicode" panose="020B0709000202000203" pitchFamily="49" charset="0"/>
                </a:rPr>
                <a:t>⌈  </a:t>
              </a:r>
              <a:r>
                <a:rPr lang="en-US" dirty="0">
                  <a:solidFill>
                    <a:schemeClr val="accent4">
                      <a:lumMod val="75000"/>
                    </a:schemeClr>
                  </a:solidFill>
                  <a:latin typeface="APL385 Unicode" panose="020B0709000202000203" pitchFamily="49" charset="0"/>
                </a:rPr>
                <a:t> </a:t>
              </a:r>
              <a:r>
                <a:rPr lang="en-US" sz="6600" dirty="0">
                  <a:solidFill>
                    <a:schemeClr val="accent4">
                      <a:lumMod val="75000"/>
                    </a:schemeClr>
                  </a:solidFill>
                  <a:latin typeface="APL385 Unicode" panose="020B0709000202000203" pitchFamily="49" charset="0"/>
                </a:rPr>
                <a:t>≢</a:t>
              </a:r>
              <a:endParaRPr lang="en-GB" sz="7200" dirty="0">
                <a:solidFill>
                  <a:schemeClr val="accent4">
                    <a:lumMod val="75000"/>
                  </a:schemeClr>
                </a:solidFill>
                <a:latin typeface="APL385 Unicode" panose="020B0709000202000203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28905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5D4E1-56AB-4FB6-804D-54F2A42B6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Keeping related functionality together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0017E8-2CE0-47DE-A6BC-5892A8787C0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Visually “merge” functions into a single semantic unit</a:t>
            </a:r>
          </a:p>
          <a:p>
            <a:r>
              <a:rPr lang="en-US" dirty="0"/>
              <a:t> ∨/¨'some' 'thing’⍷¨⊂text</a:t>
            </a:r>
          </a:p>
          <a:p>
            <a:r>
              <a:rPr lang="en-US" dirty="0"/>
              <a:t>1 0</a:t>
            </a:r>
          </a:p>
          <a:p>
            <a:r>
              <a:rPr lang="en-US" dirty="0"/>
              <a:t>      'some' 'thing'(∨/⍷)¨⊂text</a:t>
            </a:r>
          </a:p>
          <a:p>
            <a:r>
              <a:rPr lang="en-US" dirty="0"/>
              <a:t>1 0</a:t>
            </a:r>
          </a:p>
          <a:p>
            <a:r>
              <a:rPr lang="en-US" dirty="0"/>
              <a:t>Alter code in fewer places</a:t>
            </a:r>
          </a:p>
          <a:p>
            <a:r>
              <a:rPr lang="en-GB" dirty="0"/>
              <a:t>Potential performance benefits</a:t>
            </a:r>
          </a:p>
          <a:p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392849-BCA3-4F31-B0A0-9C63FE1D823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5DBA76-9F25-4EA6-8302-F158DE2E442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5334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E3F35-7755-4A44-B86E-60FBF1A03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Code golf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DAC48-99F4-44B3-BB88-EA643F7BDA1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5937A6-DFC3-447F-B326-BBAC265DFF3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C0F85E8-FA7F-4932-B366-CEAFC62922F4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5244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21971-3304-4F01-A4B8-B47E85C43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When NOT to 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84B831-68A9-45AB-9FE2-BFFFC34BAD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Using compression / replicate</a:t>
            </a:r>
          </a:p>
          <a:p>
            <a:r>
              <a:rPr lang="en-GB" dirty="0"/>
              <a:t>5(&lt;{⍺/⍵}⊢)⍳10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0ED07C-75C4-4311-88EC-A75ABC14B44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060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A8C3C-8916-4351-8AEA-D72E15C9D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Kaomoji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D7D9C6-3175-45B9-B250-B4367E39C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>
                <a:hlinkClick r:id="rId2"/>
              </a:rPr>
              <a:t>https://www.jsoftware.com/papers/amuse-bouches.htm#0</a:t>
            </a:r>
            <a:endParaRPr lang="en-GB" dirty="0"/>
          </a:p>
          <a:p>
            <a:r>
              <a:rPr lang="en-GB" dirty="0">
                <a:latin typeface="APL385 Unicode" panose="020B0709000202000203" pitchFamily="49" charset="0"/>
              </a:rPr>
              <a:t>(x&gt;0)-(x&lt;0)</a:t>
            </a:r>
          </a:p>
          <a:p>
            <a:r>
              <a:rPr lang="en-GB" dirty="0">
                <a:latin typeface="APL385 Unicode" panose="020B0709000202000203" pitchFamily="49" charset="0"/>
              </a:rPr>
              <a:t>0(&gt;-&lt;)x</a:t>
            </a:r>
          </a:p>
          <a:p>
            <a:r>
              <a:rPr lang="en-GB" dirty="0">
                <a:latin typeface="APL385 Unicode" panose="020B0709000202000203" pitchFamily="49" charset="0"/>
              </a:rPr>
              <a:t>1 2(∘.○)x ⍝ Not a train</a:t>
            </a:r>
          </a:p>
          <a:p>
            <a:r>
              <a:rPr lang="en-GB" dirty="0">
                <a:latin typeface="APL385 Unicode" panose="020B0709000202000203" pitchFamily="49" charset="0"/>
              </a:rPr>
              <a:t>(⊢∘.○⊣)</a:t>
            </a:r>
          </a:p>
          <a:p>
            <a:r>
              <a:rPr lang="en-GB" dirty="0">
                <a:latin typeface="APL385 Unicode" panose="020B0709000202000203" pitchFamily="49" charset="0"/>
              </a:rPr>
              <a:t>(≠⊆⊢)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E2D260-1F93-4E4F-92AA-0C1E8C3C2C0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0D54491D-914E-4CF4-9858-165FBDD92C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L385 Unicode" panose="020B0709000202000203" pitchFamily="49" charset="0"/>
              </a:rPr>
              <a:t>(x&gt;0)-(x&lt;0)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51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7" name="8">
                <a:extLst>
                  <a:ext uri="{FF2B5EF4-FFF2-40B4-BE49-F238E27FC236}">
                    <a16:creationId xmlns:a16="http://schemas.microsoft.com/office/drawing/2014/main" id="{B56918C7-C8CF-4BB9-B66F-60E02D61DBEA}"/>
                  </a:ext>
                </a:extLst>
              </p:cNvPr>
              <p:cNvSpPr txBox="1"/>
              <p:nvPr/>
            </p:nvSpPr>
            <p:spPr>
              <a:xfrm>
                <a:off x="165309" y="2571750"/>
                <a:ext cx="8824852" cy="14471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GB" sz="23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300" dirty="0"/>
                  <a:t>                           </a:t>
                </a:r>
                <a:r>
                  <a:rPr lang="en-GB" sz="2300" dirty="0">
                    <a:latin typeface="APL2741" panose="020B0709000202000203" pitchFamily="49" charset="2"/>
                  </a:rPr>
                  <a:t>f g x       </a:t>
                </a:r>
                <a14:m>
                  <m:oMath xmlns:m="http://schemas.openxmlformats.org/officeDocument/2006/math"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∘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300" dirty="0">
                    <a:latin typeface="APL2741" panose="020B0709000202000203" pitchFamily="49" charset="2"/>
                  </a:rPr>
                  <a:t>     (</a:t>
                </a:r>
                <a:r>
                  <a:rPr lang="en-GB" sz="2300" dirty="0" err="1">
                    <a:latin typeface="APL2741" panose="020B0709000202000203" pitchFamily="49" charset="2"/>
                  </a:rPr>
                  <a:t>f</a:t>
                </a:r>
                <a:r>
                  <a:rPr lang="en-GB" sz="2300" dirty="0" err="1">
                    <a:latin typeface="APL385 Unicode" panose="020B0709000202000203" pitchFamily="49" charset="0"/>
                  </a:rPr>
                  <a:t>∘</a:t>
                </a:r>
                <a:r>
                  <a:rPr lang="en-GB" sz="2300" dirty="0" err="1">
                    <a:latin typeface="APL2741" panose="020B0709000202000203" pitchFamily="49" charset="2"/>
                  </a:rPr>
                  <a:t>g</a:t>
                </a:r>
                <a:r>
                  <a:rPr lang="en-GB" sz="2300" dirty="0">
                    <a:latin typeface="APL2741" panose="020B0709000202000203" pitchFamily="49" charset="2"/>
                  </a:rPr>
                  <a:t>) x </a:t>
                </a:r>
              </a:p>
              <a:p>
                <a:endParaRPr lang="en-GB" sz="2300" dirty="0"/>
              </a:p>
              <a:p>
                <a:endParaRPr lang="en-GB" sz="2300" dirty="0"/>
              </a:p>
              <a:p>
                <a14:m>
                  <m:oMath xmlns:m="http://schemas.openxmlformats.org/officeDocument/2006/math">
                    <m:r>
                      <a:rPr lang="en-GB" sz="23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GB" sz="2300" i="1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GB" sz="23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GB" sz="2300" b="0" dirty="0"/>
                  <a:t>                </a:t>
                </a:r>
                <a:r>
                  <a:rPr lang="en-GB" sz="2300" b="0" dirty="0">
                    <a:latin typeface="APL2741" panose="020B0709000202000203" pitchFamily="49" charset="2"/>
                  </a:rPr>
                  <a:t>(f x) × g x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d>
                      <m:d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GB" sz="2300" dirty="0">
                    <a:latin typeface="APL2741" panose="020B0709000202000203" pitchFamily="49" charset="2"/>
                  </a:rPr>
                  <a:t> 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300" i="0" dirty="0" smtClean="0">
                        <a:latin typeface="APL2741" panose="020B0709000202000203" pitchFamily="49" charset="2"/>
                      </a:rPr>
                      <m:t>(</m:t>
                    </m:r>
                    <m:r>
                      <m:rPr>
                        <m:nor/>
                      </m:rPr>
                      <a:rPr lang="en-GB" sz="2300" i="0" dirty="0" err="1" smtClean="0">
                        <a:latin typeface="APL2741" panose="020B0709000202000203" pitchFamily="49" charset="2"/>
                      </a:rPr>
                      <m:t>f</m:t>
                    </m:r>
                    <m:r>
                      <m:rPr>
                        <m:nor/>
                      </m:rPr>
                      <a:rPr lang="en-GB" sz="2300" b="0" i="0" dirty="0" smtClean="0">
                        <a:latin typeface="APL2741" panose="020B0709000202000203" pitchFamily="49" charset="2"/>
                      </a:rPr>
                      <m:t>×</m:t>
                    </m:r>
                    <m:r>
                      <m:rPr>
                        <m:nor/>
                      </m:rPr>
                      <a:rPr lang="en-GB" sz="2300" i="0" dirty="0" err="1" smtClean="0">
                        <a:latin typeface="APL2741" panose="020B0709000202000203" pitchFamily="49" charset="2"/>
                      </a:rPr>
                      <m:t>g</m:t>
                    </m:r>
                    <m:r>
                      <m:rPr>
                        <m:nor/>
                      </m:rPr>
                      <a:rPr lang="en-GB" sz="2300" i="0" dirty="0">
                        <a:latin typeface="APL2741" panose="020B0709000202000203" pitchFamily="49" charset="2"/>
                      </a:rPr>
                      <m:t>) </m:t>
                    </m:r>
                    <m:r>
                      <m:rPr>
                        <m:nor/>
                      </m:rPr>
                      <a:rPr lang="en-GB" sz="2300" i="0" dirty="0">
                        <a:latin typeface="APL2741" panose="020B0709000202000203" pitchFamily="49" charset="2"/>
                      </a:rPr>
                      <m:t>x</m:t>
                    </m:r>
                  </m:oMath>
                </a14:m>
                <a:r>
                  <a:rPr lang="en-GB" sz="2300" dirty="0">
                    <a:latin typeface="APL2741" panose="020B0709000202000203" pitchFamily="49" charset="2"/>
                  </a:rPr>
                  <a:t> </a:t>
                </a:r>
                <a:endParaRPr lang="en-GB" sz="2300" b="0" dirty="0">
                  <a:latin typeface="APL2741" panose="020B0709000202000203" pitchFamily="49" charset="2"/>
                </a:endParaRPr>
              </a:p>
            </p:txBody>
          </p:sp>
        </mc:Choice>
        <mc:Fallback xmlns="">
          <p:sp>
            <p:nvSpPr>
              <p:cNvPr id="27" name="8">
                <a:extLst>
                  <a:ext uri="{FF2B5EF4-FFF2-40B4-BE49-F238E27FC236}">
                    <a16:creationId xmlns:a16="http://schemas.microsoft.com/office/drawing/2014/main" id="{B56918C7-C8CF-4BB9-B66F-60E02D61DB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309" y="2571750"/>
                <a:ext cx="8824852" cy="1447127"/>
              </a:xfrm>
              <a:prstGeom prst="rect">
                <a:avLst/>
              </a:prstGeom>
              <a:blipFill>
                <a:blip r:embed="rId2"/>
                <a:stretch>
                  <a:fillRect l="-1519" t="-6751" r="-483" b="-92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7">
                <a:extLst>
                  <a:ext uri="{FF2B5EF4-FFF2-40B4-BE49-F238E27FC236}">
                    <a16:creationId xmlns:a16="http://schemas.microsoft.com/office/drawing/2014/main" id="{AB2A2411-B83F-40F4-924F-2AC68C3BC524}"/>
                  </a:ext>
                </a:extLst>
              </p:cNvPr>
              <p:cNvSpPr txBox="1"/>
              <p:nvPr/>
            </p:nvSpPr>
            <p:spPr>
              <a:xfrm>
                <a:off x="165309" y="2571750"/>
                <a:ext cx="8824852" cy="14471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GB" sz="23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300" dirty="0"/>
                  <a:t>                           </a:t>
                </a:r>
                <a:r>
                  <a:rPr lang="en-GB" sz="2300" dirty="0">
                    <a:latin typeface="APL2741" panose="020B0709000202000203" pitchFamily="49" charset="2"/>
                  </a:rPr>
                  <a:t>f g x       </a:t>
                </a:r>
                <a14:m>
                  <m:oMath xmlns:m="http://schemas.openxmlformats.org/officeDocument/2006/math"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∘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300" dirty="0">
                    <a:latin typeface="APL2741" panose="020B0709000202000203" pitchFamily="49" charset="2"/>
                  </a:rPr>
                  <a:t>     (</a:t>
                </a:r>
                <a:r>
                  <a:rPr lang="en-GB" sz="2300" dirty="0" err="1">
                    <a:latin typeface="APL2741" panose="020B0709000202000203" pitchFamily="49" charset="2"/>
                  </a:rPr>
                  <a:t>f</a:t>
                </a:r>
                <a:r>
                  <a:rPr lang="en-GB" sz="2300" dirty="0" err="1">
                    <a:latin typeface="APL385 Unicode" panose="020B0709000202000203" pitchFamily="49" charset="0"/>
                  </a:rPr>
                  <a:t>∘</a:t>
                </a:r>
                <a:r>
                  <a:rPr lang="en-GB" sz="2300" dirty="0" err="1">
                    <a:latin typeface="APL2741" panose="020B0709000202000203" pitchFamily="49" charset="2"/>
                  </a:rPr>
                  <a:t>g</a:t>
                </a:r>
                <a:r>
                  <a:rPr lang="en-GB" sz="2300" dirty="0">
                    <a:latin typeface="APL2741" panose="020B0709000202000203" pitchFamily="49" charset="2"/>
                  </a:rPr>
                  <a:t>) x </a:t>
                </a:r>
              </a:p>
              <a:p>
                <a:endParaRPr lang="en-GB" sz="2300" dirty="0"/>
              </a:p>
              <a:p>
                <a:endParaRPr lang="en-GB" sz="2300" dirty="0"/>
              </a:p>
              <a:p>
                <a14:m>
                  <m:oMath xmlns:m="http://schemas.openxmlformats.org/officeDocument/2006/math">
                    <m:r>
                      <a:rPr lang="en-GB" sz="23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sz="2300" i="1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GB" sz="23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GB" sz="2300" b="0" dirty="0"/>
                  <a:t>                </a:t>
                </a:r>
                <a:r>
                  <a:rPr lang="en-GB" sz="2300" b="0" dirty="0">
                    <a:latin typeface="APL2741" panose="020B0709000202000203" pitchFamily="49" charset="2"/>
                  </a:rPr>
                  <a:t>(f x) - g x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d>
                      <m:d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GB" sz="2300" dirty="0">
                    <a:latin typeface="APL2741" panose="020B0709000202000203" pitchFamily="49" charset="2"/>
                  </a:rPr>
                  <a:t> 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300" i="0" dirty="0" smtClean="0">
                        <a:latin typeface="APL2741" panose="020B0709000202000203" pitchFamily="49" charset="2"/>
                      </a:rPr>
                      <m:t>(</m:t>
                    </m:r>
                    <m:r>
                      <m:rPr>
                        <m:nor/>
                      </m:rPr>
                      <a:rPr lang="en-GB" sz="2300" i="0" dirty="0" err="1" smtClean="0">
                        <a:latin typeface="APL2741" panose="020B0709000202000203" pitchFamily="49" charset="2"/>
                      </a:rPr>
                      <m:t>f</m:t>
                    </m:r>
                    <m:acc>
                      <m:accPr>
                        <m:chr m:val="̅"/>
                        <m:ctrlPr>
                          <a:rPr lang="en-GB" sz="23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3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e>
                    </m:acc>
                    <m:r>
                      <m:rPr>
                        <m:nor/>
                      </m:rPr>
                      <a:rPr lang="en-GB" sz="2300" i="0" dirty="0" err="1" smtClean="0">
                        <a:latin typeface="APL2741" panose="020B0709000202000203" pitchFamily="49" charset="2"/>
                      </a:rPr>
                      <m:t>g</m:t>
                    </m:r>
                    <m:r>
                      <m:rPr>
                        <m:nor/>
                      </m:rPr>
                      <a:rPr lang="en-GB" sz="2300" i="0" dirty="0">
                        <a:latin typeface="APL2741" panose="020B0709000202000203" pitchFamily="49" charset="2"/>
                      </a:rPr>
                      <m:t>) </m:t>
                    </m:r>
                    <m:r>
                      <m:rPr>
                        <m:nor/>
                      </m:rPr>
                      <a:rPr lang="en-GB" sz="2300" i="0" dirty="0">
                        <a:latin typeface="APL2741" panose="020B0709000202000203" pitchFamily="49" charset="2"/>
                      </a:rPr>
                      <m:t>x</m:t>
                    </m:r>
                  </m:oMath>
                </a14:m>
                <a:r>
                  <a:rPr lang="en-GB" sz="2300" dirty="0">
                    <a:latin typeface="APL2741" panose="020B0709000202000203" pitchFamily="49" charset="2"/>
                  </a:rPr>
                  <a:t> </a:t>
                </a:r>
                <a:endParaRPr lang="en-GB" sz="2300" b="0" dirty="0">
                  <a:latin typeface="APL2741" panose="020B0709000202000203" pitchFamily="49" charset="2"/>
                </a:endParaRPr>
              </a:p>
            </p:txBody>
          </p:sp>
        </mc:Choice>
        <mc:Fallback xmlns="">
          <p:sp>
            <p:nvSpPr>
              <p:cNvPr id="26" name="7">
                <a:extLst>
                  <a:ext uri="{FF2B5EF4-FFF2-40B4-BE49-F238E27FC236}">
                    <a16:creationId xmlns:a16="http://schemas.microsoft.com/office/drawing/2014/main" id="{AB2A2411-B83F-40F4-924F-2AC68C3BC5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309" y="2571750"/>
                <a:ext cx="8824852" cy="1447127"/>
              </a:xfrm>
              <a:prstGeom prst="rect">
                <a:avLst/>
              </a:prstGeom>
              <a:blipFill>
                <a:blip r:embed="rId3"/>
                <a:stretch>
                  <a:fillRect l="-1519" t="-6751" r="-483" b="-92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6">
                <a:extLst>
                  <a:ext uri="{FF2B5EF4-FFF2-40B4-BE49-F238E27FC236}">
                    <a16:creationId xmlns:a16="http://schemas.microsoft.com/office/drawing/2014/main" id="{15AB0FF8-C4E6-4151-A6EA-864EBAE951FF}"/>
                  </a:ext>
                </a:extLst>
              </p:cNvPr>
              <p:cNvSpPr txBox="1"/>
              <p:nvPr/>
            </p:nvSpPr>
            <p:spPr>
              <a:xfrm>
                <a:off x="165309" y="2571750"/>
                <a:ext cx="8824852" cy="14471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GB" sz="23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300" dirty="0"/>
                  <a:t>                           </a:t>
                </a:r>
                <a:r>
                  <a:rPr lang="en-GB" sz="2300" dirty="0">
                    <a:latin typeface="APL2741" panose="020B0709000202000203" pitchFamily="49" charset="2"/>
                  </a:rPr>
                  <a:t>f g x       </a:t>
                </a:r>
                <a14:m>
                  <m:oMath xmlns:m="http://schemas.openxmlformats.org/officeDocument/2006/math"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∘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300" dirty="0">
                    <a:latin typeface="APL2741" panose="020B0709000202000203" pitchFamily="49" charset="2"/>
                  </a:rPr>
                  <a:t>     (</a:t>
                </a:r>
                <a:r>
                  <a:rPr lang="en-GB" sz="2300" dirty="0" err="1">
                    <a:latin typeface="APL2741" panose="020B0709000202000203" pitchFamily="49" charset="2"/>
                  </a:rPr>
                  <a:t>f</a:t>
                </a:r>
                <a:r>
                  <a:rPr lang="en-GB" sz="2300" dirty="0" err="1">
                    <a:latin typeface="APL385 Unicode" panose="020B0709000202000203" pitchFamily="49" charset="0"/>
                  </a:rPr>
                  <a:t>∘</a:t>
                </a:r>
                <a:r>
                  <a:rPr lang="en-GB" sz="2300" dirty="0" err="1">
                    <a:latin typeface="APL2741" panose="020B0709000202000203" pitchFamily="49" charset="2"/>
                  </a:rPr>
                  <a:t>g</a:t>
                </a:r>
                <a:r>
                  <a:rPr lang="en-GB" sz="2300" dirty="0">
                    <a:latin typeface="APL2741" panose="020B0709000202000203" pitchFamily="49" charset="2"/>
                  </a:rPr>
                  <a:t>) x </a:t>
                </a:r>
              </a:p>
              <a:p>
                <a:endParaRPr lang="en-GB" sz="2300" dirty="0"/>
              </a:p>
              <a:p>
                <a:endParaRPr lang="en-GB" sz="2300" dirty="0"/>
              </a:p>
              <a:p>
                <a14:m>
                  <m:oMath xmlns:m="http://schemas.openxmlformats.org/officeDocument/2006/math">
                    <m:r>
                      <a:rPr lang="en-GB" sz="23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÷</m:t>
                    </m:r>
                    <m:r>
                      <a:rPr lang="en-GB" sz="2300" i="1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GB" sz="23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GB" sz="2300" b="0" dirty="0"/>
                  <a:t>                </a:t>
                </a:r>
                <a:r>
                  <a:rPr lang="en-GB" sz="2300" b="0" dirty="0">
                    <a:latin typeface="APL2741" panose="020B0709000202000203" pitchFamily="49" charset="2"/>
                  </a:rPr>
                  <a:t>(f x) ÷ g x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÷</m:t>
                        </m:r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d>
                      <m:d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GB" sz="2300" dirty="0">
                    <a:latin typeface="APL2741" panose="020B0709000202000203" pitchFamily="49" charset="2"/>
                  </a:rPr>
                  <a:t> 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300" i="0" dirty="0" smtClean="0">
                        <a:latin typeface="APL2741" panose="020B0709000202000203" pitchFamily="49" charset="2"/>
                      </a:rPr>
                      <m:t>(</m:t>
                    </m:r>
                    <m:r>
                      <m:rPr>
                        <m:nor/>
                      </m:rPr>
                      <a:rPr lang="en-GB" sz="2300" i="0" dirty="0" err="1" smtClean="0">
                        <a:latin typeface="APL2741" panose="020B0709000202000203" pitchFamily="49" charset="2"/>
                      </a:rPr>
                      <m:t>f</m:t>
                    </m:r>
                    <m:acc>
                      <m:accPr>
                        <m:chr m:val="̅"/>
                        <m:ctrlPr>
                          <a:rPr lang="en-GB" sz="23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GB" sz="2300" b="0" i="0" dirty="0" smtClean="0">
                            <a:latin typeface="APL2741" panose="020B0709000202000203" pitchFamily="49" charset="2"/>
                          </a:rPr>
                          <m:t>÷</m:t>
                        </m:r>
                      </m:e>
                    </m:acc>
                    <m:r>
                      <m:rPr>
                        <m:nor/>
                      </m:rPr>
                      <a:rPr lang="en-GB" sz="2300" i="0" dirty="0" err="1" smtClean="0">
                        <a:latin typeface="APL2741" panose="020B0709000202000203" pitchFamily="49" charset="2"/>
                      </a:rPr>
                      <m:t>g</m:t>
                    </m:r>
                    <m:r>
                      <m:rPr>
                        <m:nor/>
                      </m:rPr>
                      <a:rPr lang="en-GB" sz="2300" i="0" dirty="0">
                        <a:latin typeface="APL2741" panose="020B0709000202000203" pitchFamily="49" charset="2"/>
                      </a:rPr>
                      <m:t>) </m:t>
                    </m:r>
                    <m:r>
                      <m:rPr>
                        <m:nor/>
                      </m:rPr>
                      <a:rPr lang="en-GB" sz="2300" i="0" dirty="0">
                        <a:latin typeface="APL2741" panose="020B0709000202000203" pitchFamily="49" charset="2"/>
                      </a:rPr>
                      <m:t>x</m:t>
                    </m:r>
                  </m:oMath>
                </a14:m>
                <a:r>
                  <a:rPr lang="en-GB" sz="2300" dirty="0">
                    <a:latin typeface="APL2741" panose="020B0709000202000203" pitchFamily="49" charset="2"/>
                  </a:rPr>
                  <a:t> </a:t>
                </a:r>
                <a:endParaRPr lang="en-GB" sz="2300" b="0" dirty="0">
                  <a:latin typeface="APL2741" panose="020B0709000202000203" pitchFamily="49" charset="2"/>
                </a:endParaRPr>
              </a:p>
            </p:txBody>
          </p:sp>
        </mc:Choice>
        <mc:Fallback xmlns="">
          <p:sp>
            <p:nvSpPr>
              <p:cNvPr id="24" name="6">
                <a:extLst>
                  <a:ext uri="{FF2B5EF4-FFF2-40B4-BE49-F238E27FC236}">
                    <a16:creationId xmlns:a16="http://schemas.microsoft.com/office/drawing/2014/main" id="{15AB0FF8-C4E6-4151-A6EA-864EBAE951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309" y="2571750"/>
                <a:ext cx="8824852" cy="1447127"/>
              </a:xfrm>
              <a:prstGeom prst="rect">
                <a:avLst/>
              </a:prstGeom>
              <a:blipFill>
                <a:blip r:embed="rId4"/>
                <a:stretch>
                  <a:fillRect l="-1519" t="-6751" r="-483" b="-92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5">
                <a:extLst>
                  <a:ext uri="{FF2B5EF4-FFF2-40B4-BE49-F238E27FC236}">
                    <a16:creationId xmlns:a16="http://schemas.microsoft.com/office/drawing/2014/main" id="{E7298CA0-B9CD-47E9-854B-554853C94283}"/>
                  </a:ext>
                </a:extLst>
              </p:cNvPr>
              <p:cNvSpPr txBox="1"/>
              <p:nvPr/>
            </p:nvSpPr>
            <p:spPr>
              <a:xfrm>
                <a:off x="165310" y="2571750"/>
                <a:ext cx="8887369" cy="14157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GB" sz="23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300" dirty="0"/>
                  <a:t>                           </a:t>
                </a:r>
                <a:r>
                  <a:rPr lang="en-GB" sz="2300" dirty="0">
                    <a:latin typeface="APL2741" panose="020B0709000202000203" pitchFamily="49" charset="2"/>
                  </a:rPr>
                  <a:t>f g x       </a:t>
                </a:r>
                <a14:m>
                  <m:oMath xmlns:m="http://schemas.openxmlformats.org/officeDocument/2006/math"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∘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300" dirty="0">
                    <a:latin typeface="APL2741" panose="020B0709000202000203" pitchFamily="49" charset="2"/>
                  </a:rPr>
                  <a:t>     (</a:t>
                </a:r>
                <a:r>
                  <a:rPr lang="en-GB" sz="2300" dirty="0" err="1">
                    <a:latin typeface="APL2741" panose="020B0709000202000203" pitchFamily="49" charset="2"/>
                  </a:rPr>
                  <a:t>f</a:t>
                </a:r>
                <a:r>
                  <a:rPr lang="en-GB" sz="2300" dirty="0" err="1">
                    <a:latin typeface="APL385 Unicode" panose="020B0709000202000203" pitchFamily="49" charset="0"/>
                  </a:rPr>
                  <a:t>∘</a:t>
                </a:r>
                <a:r>
                  <a:rPr lang="en-GB" sz="2300" dirty="0" err="1">
                    <a:latin typeface="APL2741" panose="020B0709000202000203" pitchFamily="49" charset="2"/>
                  </a:rPr>
                  <a:t>g</a:t>
                </a:r>
                <a:r>
                  <a:rPr lang="en-GB" sz="2300" dirty="0">
                    <a:latin typeface="APL2741" panose="020B0709000202000203" pitchFamily="49" charset="2"/>
                  </a:rPr>
                  <a:t>) x </a:t>
                </a:r>
              </a:p>
              <a:p>
                <a:endParaRPr lang="en-GB" sz="2300" dirty="0"/>
              </a:p>
              <a:p>
                <a:endParaRPr lang="en-GB" sz="2300" dirty="0"/>
              </a:p>
              <a:p>
                <a14:m>
                  <m:oMath xmlns:m="http://schemas.openxmlformats.org/officeDocument/2006/math">
                    <m:r>
                      <a:rPr lang="en-GB" sz="23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GB" sz="2300" i="1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GB" sz="23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GB" sz="2300" b="0" dirty="0"/>
                  <a:t>                </a:t>
                </a:r>
                <a:r>
                  <a:rPr lang="en-GB" sz="2300" b="0" dirty="0">
                    <a:latin typeface="APL2741" panose="020B0709000202000203" pitchFamily="49" charset="2"/>
                  </a:rPr>
                  <a:t>(f x) × g x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d>
                      <m:d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GB" sz="2300" dirty="0">
                    <a:latin typeface="APL2741" panose="020B0709000202000203" pitchFamily="49" charset="2"/>
                  </a:rPr>
                  <a:t> 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300" i="0" dirty="0" smtClean="0">
                        <a:latin typeface="APL2741" panose="020B0709000202000203" pitchFamily="49" charset="2"/>
                      </a:rPr>
                      <m:t>(</m:t>
                    </m:r>
                    <m:r>
                      <m:rPr>
                        <m:nor/>
                      </m:rPr>
                      <a:rPr lang="en-GB" sz="2300" i="0" dirty="0" err="1" smtClean="0">
                        <a:latin typeface="APL2741" panose="020B0709000202000203" pitchFamily="49" charset="2"/>
                      </a:rPr>
                      <m:t>f</m:t>
                    </m:r>
                    <m:acc>
                      <m:accPr>
                        <m:chr m:val="̅"/>
                        <m:ctrlPr>
                          <a:rPr lang="en-GB" sz="23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GB" sz="2300" b="0" i="0" dirty="0" smtClean="0">
                            <a:latin typeface="APL2741" panose="020B0709000202000203" pitchFamily="49" charset="2"/>
                          </a:rPr>
                          <m:t>×</m:t>
                        </m:r>
                      </m:e>
                    </m:acc>
                    <m:r>
                      <m:rPr>
                        <m:nor/>
                      </m:rPr>
                      <a:rPr lang="en-GB" sz="2300" i="0" dirty="0" err="1" smtClean="0">
                        <a:latin typeface="APL2741" panose="020B0709000202000203" pitchFamily="49" charset="2"/>
                      </a:rPr>
                      <m:t>g</m:t>
                    </m:r>
                    <m:r>
                      <m:rPr>
                        <m:nor/>
                      </m:rPr>
                      <a:rPr lang="en-GB" sz="2300" i="0" dirty="0">
                        <a:latin typeface="APL2741" panose="020B0709000202000203" pitchFamily="49" charset="2"/>
                      </a:rPr>
                      <m:t>) </m:t>
                    </m:r>
                    <m:r>
                      <m:rPr>
                        <m:nor/>
                      </m:rPr>
                      <a:rPr lang="en-GB" sz="2300" i="0" dirty="0">
                        <a:latin typeface="APL2741" panose="020B0709000202000203" pitchFamily="49" charset="2"/>
                      </a:rPr>
                      <m:t>x</m:t>
                    </m:r>
                  </m:oMath>
                </a14:m>
                <a:r>
                  <a:rPr lang="en-GB" sz="2300" dirty="0">
                    <a:latin typeface="APL2741" panose="020B0709000202000203" pitchFamily="49" charset="2"/>
                  </a:rPr>
                  <a:t> </a:t>
                </a:r>
                <a:endParaRPr lang="en-GB" sz="2300" b="0" dirty="0">
                  <a:latin typeface="APL2741" panose="020B0709000202000203" pitchFamily="49" charset="2"/>
                </a:endParaRPr>
              </a:p>
            </p:txBody>
          </p:sp>
        </mc:Choice>
        <mc:Fallback xmlns="">
          <p:sp>
            <p:nvSpPr>
              <p:cNvPr id="21" name="5">
                <a:extLst>
                  <a:ext uri="{FF2B5EF4-FFF2-40B4-BE49-F238E27FC236}">
                    <a16:creationId xmlns:a16="http://schemas.microsoft.com/office/drawing/2014/main" id="{E7298CA0-B9CD-47E9-854B-554853C942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310" y="2571750"/>
                <a:ext cx="8887369" cy="1415772"/>
              </a:xfrm>
              <a:prstGeom prst="rect">
                <a:avLst/>
              </a:prstGeom>
              <a:blipFill>
                <a:blip r:embed="rId5"/>
                <a:stretch>
                  <a:fillRect l="-1509" t="-6897" b="-116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4">
                <a:extLst>
                  <a:ext uri="{FF2B5EF4-FFF2-40B4-BE49-F238E27FC236}">
                    <a16:creationId xmlns:a16="http://schemas.microsoft.com/office/drawing/2014/main" id="{AAE9D26B-1EAA-4ED9-8DD4-0AD22DCAF2E0}"/>
                  </a:ext>
                </a:extLst>
              </p:cNvPr>
              <p:cNvSpPr txBox="1"/>
              <p:nvPr/>
            </p:nvSpPr>
            <p:spPr>
              <a:xfrm>
                <a:off x="161510" y="2571750"/>
                <a:ext cx="8772786" cy="14157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GB" sz="23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300" dirty="0"/>
                  <a:t>                           </a:t>
                </a:r>
                <a:r>
                  <a:rPr lang="en-GB" sz="2300" dirty="0">
                    <a:latin typeface="APL2741" panose="020B0709000202000203" pitchFamily="49" charset="2"/>
                  </a:rPr>
                  <a:t>f g x       </a:t>
                </a:r>
                <a14:m>
                  <m:oMath xmlns:m="http://schemas.openxmlformats.org/officeDocument/2006/math"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∘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300" dirty="0">
                    <a:latin typeface="APL2741" panose="020B0709000202000203" pitchFamily="49" charset="2"/>
                  </a:rPr>
                  <a:t>     (</a:t>
                </a:r>
                <a:r>
                  <a:rPr lang="en-GB" sz="2300" dirty="0" err="1">
                    <a:latin typeface="APL2741" panose="020B0709000202000203" pitchFamily="49" charset="2"/>
                  </a:rPr>
                  <a:t>f</a:t>
                </a:r>
                <a:r>
                  <a:rPr lang="en-GB" sz="2300" dirty="0" err="1">
                    <a:latin typeface="APL385 Unicode" panose="020B0709000202000203" pitchFamily="49" charset="0"/>
                  </a:rPr>
                  <a:t>∘</a:t>
                </a:r>
                <a:r>
                  <a:rPr lang="en-GB" sz="2300" dirty="0" err="1">
                    <a:latin typeface="APL2741" panose="020B0709000202000203" pitchFamily="49" charset="2"/>
                  </a:rPr>
                  <a:t>g</a:t>
                </a:r>
                <a:r>
                  <a:rPr lang="en-GB" sz="2300" dirty="0">
                    <a:latin typeface="APL2741" panose="020B0709000202000203" pitchFamily="49" charset="2"/>
                  </a:rPr>
                  <a:t>) x </a:t>
                </a:r>
              </a:p>
              <a:p>
                <a:endParaRPr lang="en-GB" sz="2300" dirty="0"/>
              </a:p>
              <a:p>
                <a:endParaRPr lang="en-GB" sz="2300" dirty="0"/>
              </a:p>
              <a:p>
                <a14:m>
                  <m:oMath xmlns:m="http://schemas.openxmlformats.org/officeDocument/2006/math">
                    <m:r>
                      <a:rPr lang="en-GB" sz="23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GB" sz="2300" i="1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GB" sz="23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GB" sz="2300" b="0" dirty="0"/>
                  <a:t>                </a:t>
                </a:r>
                <a:r>
                  <a:rPr lang="en-GB" sz="2300" b="0" dirty="0">
                    <a:latin typeface="APL2741" panose="020B0709000202000203" pitchFamily="49" charset="2"/>
                  </a:rPr>
                  <a:t>(f x) × g x    </a:t>
                </a:r>
                <a14:m>
                  <m:oMath xmlns:m="http://schemas.openxmlformats.org/officeDocument/2006/math">
                    <m:r>
                      <a:rPr lang="en-GB" sz="23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3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GB" sz="23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GB" sz="2300" i="1">
                        <a:latin typeface="Cambria Math" panose="02040503050406030204" pitchFamily="18" charset="0"/>
                      </a:rPr>
                      <m:t>)(</m:t>
                    </m:r>
                    <m:r>
                      <a:rPr lang="en-GB" sz="23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3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300" dirty="0">
                    <a:latin typeface="APL2741" panose="020B0709000202000203" pitchFamily="49" charset="2"/>
                  </a:rPr>
                  <a:t> </a:t>
                </a:r>
                <a:endParaRPr lang="en-GB" sz="2300" b="0" dirty="0">
                  <a:latin typeface="APL2741" panose="020B0709000202000203" pitchFamily="49" charset="2"/>
                </a:endParaRPr>
              </a:p>
            </p:txBody>
          </p:sp>
        </mc:Choice>
        <mc:Fallback xmlns="">
          <p:sp>
            <p:nvSpPr>
              <p:cNvPr id="20" name="4">
                <a:extLst>
                  <a:ext uri="{FF2B5EF4-FFF2-40B4-BE49-F238E27FC236}">
                    <a16:creationId xmlns:a16="http://schemas.microsoft.com/office/drawing/2014/main" id="{AAE9D26B-1EAA-4ED9-8DD4-0AD22DCAF2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510" y="2571750"/>
                <a:ext cx="8772786" cy="1415772"/>
              </a:xfrm>
              <a:prstGeom prst="rect">
                <a:avLst/>
              </a:prstGeom>
              <a:blipFill>
                <a:blip r:embed="rId6"/>
                <a:stretch>
                  <a:fillRect l="-1528" t="-6897" r="-1042" b="-116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3">
                <a:extLst>
                  <a:ext uri="{FF2B5EF4-FFF2-40B4-BE49-F238E27FC236}">
                    <a16:creationId xmlns:a16="http://schemas.microsoft.com/office/drawing/2014/main" id="{28BAB9D1-58D2-46C4-851F-84C279FB8AA9}"/>
                  </a:ext>
                </a:extLst>
              </p:cNvPr>
              <p:cNvSpPr txBox="1"/>
              <p:nvPr/>
            </p:nvSpPr>
            <p:spPr>
              <a:xfrm>
                <a:off x="161510" y="2571750"/>
                <a:ext cx="8772786" cy="10618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GB" sz="23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300" dirty="0"/>
                  <a:t>                           </a:t>
                </a:r>
                <a:r>
                  <a:rPr lang="en-GB" sz="2300" dirty="0">
                    <a:latin typeface="APL2741" panose="020B0709000202000203" pitchFamily="49" charset="2"/>
                  </a:rPr>
                  <a:t>f g x       </a:t>
                </a:r>
                <a14:m>
                  <m:oMath xmlns:m="http://schemas.openxmlformats.org/officeDocument/2006/math"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∘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300" dirty="0">
                    <a:latin typeface="APL2741" panose="020B0709000202000203" pitchFamily="49" charset="2"/>
                  </a:rPr>
                  <a:t>     (</a:t>
                </a:r>
                <a:r>
                  <a:rPr lang="en-GB" sz="2300" dirty="0" err="1">
                    <a:latin typeface="APL2741" panose="020B0709000202000203" pitchFamily="49" charset="2"/>
                  </a:rPr>
                  <a:t>f</a:t>
                </a:r>
                <a:r>
                  <a:rPr lang="en-GB" sz="2300" dirty="0" err="1">
                    <a:latin typeface="APL385 Unicode" panose="020B0709000202000203" pitchFamily="49" charset="0"/>
                  </a:rPr>
                  <a:t>∘</a:t>
                </a:r>
                <a:r>
                  <a:rPr lang="en-GB" sz="2300" dirty="0" err="1">
                    <a:latin typeface="APL2741" panose="020B0709000202000203" pitchFamily="49" charset="2"/>
                  </a:rPr>
                  <a:t>g</a:t>
                </a:r>
                <a:r>
                  <a:rPr lang="en-GB" sz="2300" dirty="0">
                    <a:latin typeface="APL2741" panose="020B0709000202000203" pitchFamily="49" charset="2"/>
                  </a:rPr>
                  <a:t>) x </a:t>
                </a:r>
              </a:p>
              <a:p>
                <a:endParaRPr lang="en-GB" sz="2300" dirty="0"/>
              </a:p>
              <a:p>
                <a:endParaRPr lang="en-GB" sz="2300" dirty="0"/>
              </a:p>
            </p:txBody>
          </p:sp>
        </mc:Choice>
        <mc:Fallback xmlns="">
          <p:sp>
            <p:nvSpPr>
              <p:cNvPr id="18" name="3">
                <a:extLst>
                  <a:ext uri="{FF2B5EF4-FFF2-40B4-BE49-F238E27FC236}">
                    <a16:creationId xmlns:a16="http://schemas.microsoft.com/office/drawing/2014/main" id="{28BAB9D1-58D2-46C4-851F-84C279FB8A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510" y="2571750"/>
                <a:ext cx="8772786" cy="1061829"/>
              </a:xfrm>
              <a:prstGeom prst="rect">
                <a:avLst/>
              </a:prstGeom>
              <a:blipFill>
                <a:blip r:embed="rId7"/>
                <a:stretch>
                  <a:fillRect l="-69" t="-9195" r="-10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2">
                <a:extLst>
                  <a:ext uri="{FF2B5EF4-FFF2-40B4-BE49-F238E27FC236}">
                    <a16:creationId xmlns:a16="http://schemas.microsoft.com/office/drawing/2014/main" id="{2411DC91-14DB-4A0D-9A2D-09D770CABF7D}"/>
                  </a:ext>
                </a:extLst>
              </p:cNvPr>
              <p:cNvSpPr txBox="1"/>
              <p:nvPr/>
            </p:nvSpPr>
            <p:spPr>
              <a:xfrm>
                <a:off x="161510" y="2571750"/>
                <a:ext cx="6833153" cy="1061829"/>
              </a:xfrm>
              <a:prstGeom prst="rect">
                <a:avLst/>
              </a:prstGeom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GB" sz="23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300" dirty="0"/>
                  <a:t>                           </a:t>
                </a:r>
                <a:r>
                  <a:rPr lang="en-GB" sz="2300" dirty="0">
                    <a:latin typeface="APL2741" panose="020B0709000202000203" pitchFamily="49" charset="2"/>
                  </a:rPr>
                  <a:t>f g x       </a:t>
                </a:r>
                <a14:m>
                  <m:oMath xmlns:m="http://schemas.openxmlformats.org/officeDocument/2006/math"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∘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300" dirty="0">
                    <a:latin typeface="APL2741" panose="020B0709000202000203" pitchFamily="49" charset="2"/>
                  </a:rPr>
                  <a:t>  </a:t>
                </a:r>
              </a:p>
              <a:p>
                <a:endParaRPr lang="en-GB" sz="2300" dirty="0"/>
              </a:p>
              <a:p>
                <a:endParaRPr lang="en-GB" sz="2300" dirty="0"/>
              </a:p>
            </p:txBody>
          </p:sp>
        </mc:Choice>
        <mc:Fallback xmlns="">
          <p:sp>
            <p:nvSpPr>
              <p:cNvPr id="13" name="2">
                <a:extLst>
                  <a:ext uri="{FF2B5EF4-FFF2-40B4-BE49-F238E27FC236}">
                    <a16:creationId xmlns:a16="http://schemas.microsoft.com/office/drawing/2014/main" id="{2411DC91-14DB-4A0D-9A2D-09D770CABF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510" y="2571750"/>
                <a:ext cx="6833153" cy="1061829"/>
              </a:xfrm>
              <a:prstGeom prst="rect">
                <a:avLst/>
              </a:prstGeom>
              <a:blipFill>
                <a:blip r:embed="rId8"/>
                <a:stretch>
                  <a:fillRect l="-89" t="-86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1">
                <a:extLst>
                  <a:ext uri="{FF2B5EF4-FFF2-40B4-BE49-F238E27FC236}">
                    <a16:creationId xmlns:a16="http://schemas.microsoft.com/office/drawing/2014/main" id="{106E7669-B8D7-4913-82A2-93C497DD7162}"/>
                  </a:ext>
                </a:extLst>
              </p:cNvPr>
              <p:cNvSpPr txBox="1"/>
              <p:nvPr/>
            </p:nvSpPr>
            <p:spPr>
              <a:xfrm>
                <a:off x="161510" y="2571750"/>
                <a:ext cx="4326249" cy="10618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GB" sz="23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300" dirty="0"/>
                  <a:t>                           </a:t>
                </a:r>
                <a:r>
                  <a:rPr lang="en-GB" sz="2300" dirty="0">
                    <a:latin typeface="APL2741" panose="020B0709000202000203" pitchFamily="49" charset="2"/>
                  </a:rPr>
                  <a:t>f g x  </a:t>
                </a:r>
              </a:p>
              <a:p>
                <a:endParaRPr lang="en-GB" sz="2300" dirty="0"/>
              </a:p>
              <a:p>
                <a:endParaRPr lang="en-GB" sz="2300" dirty="0"/>
              </a:p>
            </p:txBody>
          </p:sp>
        </mc:Choice>
        <mc:Fallback xmlns="">
          <p:sp>
            <p:nvSpPr>
              <p:cNvPr id="10" name="1">
                <a:extLst>
                  <a:ext uri="{FF2B5EF4-FFF2-40B4-BE49-F238E27FC236}">
                    <a16:creationId xmlns:a16="http://schemas.microsoft.com/office/drawing/2014/main" id="{106E7669-B8D7-4913-82A2-93C497DD71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510" y="2571750"/>
                <a:ext cx="4326249" cy="1061829"/>
              </a:xfrm>
              <a:prstGeom prst="rect">
                <a:avLst/>
              </a:prstGeom>
              <a:blipFill>
                <a:blip r:embed="rId9"/>
                <a:stretch>
                  <a:fillRect l="-141" t="-8621" r="-32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IP">
            <a:extLst>
              <a:ext uri="{FF2B5EF4-FFF2-40B4-BE49-F238E27FC236}">
                <a16:creationId xmlns:a16="http://schemas.microsoft.com/office/drawing/2014/main" id="{A9E0BAA8-D210-4ADC-97E8-249B03051AC4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4" name="cTMN">
            <a:extLst>
              <a:ext uri="{FF2B5EF4-FFF2-40B4-BE49-F238E27FC236}">
                <a16:creationId xmlns:a16="http://schemas.microsoft.com/office/drawing/2014/main" id="{AD65AED4-1E13-4387-B092-D8C11D2DDE80}"/>
              </a:ext>
            </a:extLst>
          </p:cNvPr>
          <p:cNvSpPr txBox="1"/>
          <p:nvPr/>
        </p:nvSpPr>
        <p:spPr>
          <a:xfrm>
            <a:off x="5426203" y="1827288"/>
            <a:ext cx="8456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/>
              <a:t>TMN</a:t>
            </a:r>
          </a:p>
        </p:txBody>
      </p:sp>
      <p:sp>
        <p:nvSpPr>
          <p:cNvPr id="15" name="cAPL">
            <a:extLst>
              <a:ext uri="{FF2B5EF4-FFF2-40B4-BE49-F238E27FC236}">
                <a16:creationId xmlns:a16="http://schemas.microsoft.com/office/drawing/2014/main" id="{80C7415B-8CEE-47D1-8409-26B0E19E61A2}"/>
              </a:ext>
            </a:extLst>
          </p:cNvPr>
          <p:cNvSpPr txBox="1"/>
          <p:nvPr/>
        </p:nvSpPr>
        <p:spPr>
          <a:xfrm>
            <a:off x="7631448" y="1827287"/>
            <a:ext cx="13501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/>
              <a:t>APL</a:t>
            </a:r>
          </a:p>
        </p:txBody>
      </p:sp>
      <p:sp>
        <p:nvSpPr>
          <p:cNvPr id="11" name="eTMN">
            <a:extLst>
              <a:ext uri="{FF2B5EF4-FFF2-40B4-BE49-F238E27FC236}">
                <a16:creationId xmlns:a16="http://schemas.microsoft.com/office/drawing/2014/main" id="{958CF66C-8B50-4A2D-96B0-9CD7AB57A99F}"/>
              </a:ext>
            </a:extLst>
          </p:cNvPr>
          <p:cNvSpPr txBox="1"/>
          <p:nvPr/>
        </p:nvSpPr>
        <p:spPr>
          <a:xfrm>
            <a:off x="527804" y="1827288"/>
            <a:ext cx="8456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/>
              <a:t>TMN</a:t>
            </a:r>
          </a:p>
        </p:txBody>
      </p:sp>
      <p:sp>
        <p:nvSpPr>
          <p:cNvPr id="12" name="eAPL">
            <a:extLst>
              <a:ext uri="{FF2B5EF4-FFF2-40B4-BE49-F238E27FC236}">
                <a16:creationId xmlns:a16="http://schemas.microsoft.com/office/drawing/2014/main" id="{D651EFDE-2A84-470D-B604-C03D3A38B419}"/>
              </a:ext>
            </a:extLst>
          </p:cNvPr>
          <p:cNvSpPr txBox="1"/>
          <p:nvPr/>
        </p:nvSpPr>
        <p:spPr>
          <a:xfrm>
            <a:off x="3042723" y="1833031"/>
            <a:ext cx="13501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/>
              <a:t>APL</a:t>
            </a:r>
          </a:p>
        </p:txBody>
      </p:sp>
      <p:sp>
        <p:nvSpPr>
          <p:cNvPr id="6" name="Composition">
            <a:extLst>
              <a:ext uri="{FF2B5EF4-FFF2-40B4-BE49-F238E27FC236}">
                <a16:creationId xmlns:a16="http://schemas.microsoft.com/office/drawing/2014/main" id="{DF6B1314-725F-44F7-9A4E-1C3357825B6C}"/>
              </a:ext>
            </a:extLst>
          </p:cNvPr>
          <p:cNvSpPr txBox="1"/>
          <p:nvPr/>
        </p:nvSpPr>
        <p:spPr>
          <a:xfrm>
            <a:off x="5426202" y="1233008"/>
            <a:ext cx="31899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/>
              <a:t>Composition</a:t>
            </a:r>
          </a:p>
        </p:txBody>
      </p:sp>
      <p:sp>
        <p:nvSpPr>
          <p:cNvPr id="2" name="Expression">
            <a:extLst>
              <a:ext uri="{FF2B5EF4-FFF2-40B4-BE49-F238E27FC236}">
                <a16:creationId xmlns:a16="http://schemas.microsoft.com/office/drawing/2014/main" id="{3A8BA323-898C-4EB3-9BC7-0526BBB2E66C}"/>
              </a:ext>
            </a:extLst>
          </p:cNvPr>
          <p:cNvSpPr txBox="1"/>
          <p:nvPr/>
        </p:nvSpPr>
        <p:spPr>
          <a:xfrm>
            <a:off x="527804" y="1233008"/>
            <a:ext cx="38650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/>
              <a:t>Expression</a:t>
            </a:r>
          </a:p>
        </p:txBody>
      </p:sp>
      <p:sp>
        <p:nvSpPr>
          <p:cNvPr id="3" name="Title">
            <a:extLst>
              <a:ext uri="{FF2B5EF4-FFF2-40B4-BE49-F238E27FC236}">
                <a16:creationId xmlns:a16="http://schemas.microsoft.com/office/drawing/2014/main" id="{6B6F1D42-0A90-433B-AC67-733C984E0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Function trains: </a:t>
            </a:r>
            <a:r>
              <a:rPr lang="en-GB" i="1" dirty="0"/>
              <a:t>a bit of history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2999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6" grpId="0"/>
      <p:bldP spid="26" grpId="1"/>
      <p:bldP spid="24" grpId="0"/>
      <p:bldP spid="24" grpId="1"/>
      <p:bldP spid="21" grpId="0"/>
      <p:bldP spid="21" grpId="1"/>
      <p:bldP spid="20" grpId="0"/>
      <p:bldP spid="20" grpId="1"/>
      <p:bldP spid="18" grpId="0"/>
      <p:bldP spid="18" grpId="1"/>
      <p:bldP spid="13" grpId="0"/>
      <p:bldP spid="13" grpId="1"/>
      <p:bldP spid="10" grpId="0"/>
      <p:bldP spid="14" grpId="0"/>
      <p:bldP spid="1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92701-07E2-4BF0-A1AD-7B4D79E56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Function Trains: </a:t>
            </a:r>
            <a:r>
              <a:rPr lang="en-GB" sz="3300" b="0" i="1" dirty="0">
                <a:latin typeface="Trebuchet MS" panose="020B0603020202020204" pitchFamily="34" charset="0"/>
              </a:rPr>
              <a:t>valence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F4BA541-6C15-42C7-9B07-B82EE11EFB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dirty="0">
                    <a:effectLst/>
                    <a:latin typeface="APL385 Unicode" panose="020B0709000202000203" pitchFamily="49" charset="0"/>
                  </a:rPr>
                  <a:t>     (+,-)2    </a:t>
                </a:r>
                <a:r>
                  <a:rPr lang="en-GB" dirty="0">
                    <a:solidFill>
                      <a:srgbClr val="0070C0"/>
                    </a:solidFill>
                    <a:effectLst/>
                    <a:latin typeface="APL385 Unicode" panose="020B0709000202000203" pitchFamily="49" charset="0"/>
                  </a:rPr>
                  <a:t>⍝ monadic train</a:t>
                </a:r>
                <a:br>
                  <a:rPr lang="en-GB" dirty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APL385 Unicode" panose="020B0709000202000203" pitchFamily="49" charset="0"/>
                  </a:rPr>
                </a:br>
                <a:r>
                  <a:rPr lang="en-GB" dirty="0">
                    <a:effectLst/>
                    <a:latin typeface="APL385 Unicode" panose="020B0709000202000203" pitchFamily="49" charset="0"/>
                  </a:rPr>
                  <a:t>2 ¯2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dirty="0">
                    <a:effectLst/>
                    <a:latin typeface="APL385 Unicode" panose="020B0709000202000203" pitchFamily="49" charset="0"/>
                  </a:rPr>
                  <a:t>    3(+,-)2    </a:t>
                </a:r>
                <a:r>
                  <a:rPr lang="en-GB" dirty="0">
                    <a:solidFill>
                      <a:srgbClr val="0070C0"/>
                    </a:solidFill>
                    <a:effectLst/>
                    <a:latin typeface="APL385 Unicode" panose="020B0709000202000203" pitchFamily="49" charset="0"/>
                  </a:rPr>
                  <a:t>⍝ dyadic train</a:t>
                </a:r>
                <a:br>
                  <a:rPr lang="en-GB" dirty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APL385 Unicode" panose="020B0709000202000203" pitchFamily="49" charset="0"/>
                  </a:rPr>
                </a:br>
                <a:r>
                  <a:rPr lang="en-GB" dirty="0">
                    <a:effectLst/>
                    <a:latin typeface="APL385 Unicode" panose="020B0709000202000203" pitchFamily="49" charset="0"/>
                  </a:rPr>
                  <a:t>5 1</a:t>
                </a:r>
                <a:br>
                  <a:rPr lang="en-GB" dirty="0">
                    <a:effectLst/>
                    <a:latin typeface="APL385 Unicode" panose="020B0709000202000203" pitchFamily="49" charset="0"/>
                  </a:rPr>
                </a:br>
                <a:endParaRPr lang="en-GB" sz="1400" dirty="0">
                  <a:effectLst/>
                  <a:latin typeface="APL385 Unicode" panose="020B0709000202000203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  <a:tabLst>
                    <a:tab pos="914400" algn="ctr"/>
                    <a:tab pos="2286000" algn="ctr"/>
                    <a:tab pos="3657600" algn="ctr"/>
                    <a:tab pos="5029200" algn="ctr"/>
                    <a:tab pos="6858000" algn="ctr"/>
                  </a:tabLst>
                </a:pPr>
                <a:r>
                  <a:rPr lang="en-GB" dirty="0">
                    <a:effectLst/>
                  </a:rPr>
                  <a:t>	TMN		APL		TMN</a:t>
                </a:r>
                <a:br>
                  <a:rPr lang="en-GB" dirty="0">
                    <a:effectLst/>
                  </a:rPr>
                </a:br>
                <a:r>
                  <a:rPr lang="en-GB" dirty="0">
                    <a:effectLst/>
                  </a:rPr>
                  <a:t>	</a:t>
                </a:r>
                <a14:m>
                  <m:oMath xmlns:m="http://schemas.openxmlformats.org/officeDocument/2006/math">
                    <m:r>
                      <a:rPr lang="en-GB" b="0" i="1" spc="-100" dirty="0">
                        <a:effectLst/>
                        <a:latin typeface="Cambria Math" panose="02040503050406030204" pitchFamily="18" charset="0"/>
                      </a:rPr>
                      <m:t>3</m:t>
                    </m:r>
                    <m:r>
                      <a:rPr lang="en-GB" b="0" spc="-100" dirty="0">
                        <a:effectLst/>
                        <a:latin typeface="Cambria Math" panose="02040503050406030204" pitchFamily="18" charset="0"/>
                      </a:rPr>
                      <m:t>±</m:t>
                    </m:r>
                    <m:r>
                      <a:rPr lang="en-GB" b="0" i="1" spc="-100" dirty="0">
                        <a:effectLst/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GB" dirty="0">
                    <a:effectLst/>
                    <a:latin typeface="APL385 Unicode" panose="020B0709000202000203" pitchFamily="49" charset="0"/>
                  </a:rPr>
                  <a:t>	</a:t>
                </a:r>
                <a:r>
                  <a:rPr lang="en-GB" dirty="0">
                    <a:ln w="6350">
                      <a:solidFill>
                        <a:srgbClr val="FF9421"/>
                      </a:solidFill>
                    </a:ln>
                    <a:solidFill>
                      <a:srgbClr val="FF9421"/>
                    </a:solidFill>
                  </a:rPr>
                  <a:t>⇒</a:t>
                </a:r>
                <a:r>
                  <a:rPr lang="en-GB" dirty="0">
                    <a:effectLst/>
                    <a:latin typeface="APL385 Unicode" panose="020B0709000202000203" pitchFamily="49" charset="0"/>
                  </a:rPr>
                  <a:t>	</a:t>
                </a:r>
                <a:r>
                  <a:rPr lang="en-GB" spc="-100" dirty="0">
                    <a:effectLst/>
                    <a:latin typeface="APL2741" panose="02090309000202000203" pitchFamily="49" charset="2"/>
                  </a:rPr>
                  <a:t>(f g h)</a:t>
                </a:r>
                <a:r>
                  <a:rPr lang="en-GB" dirty="0">
                    <a:effectLst/>
                    <a:latin typeface="APL385 Unicode" panose="020B0709000202000203" pitchFamily="49" charset="0"/>
                  </a:rPr>
                  <a:t>	</a:t>
                </a:r>
                <a:r>
                  <a:rPr lang="en-GB" dirty="0">
                    <a:ln w="6350">
                      <a:solidFill>
                        <a:srgbClr val="FF9421"/>
                      </a:solidFill>
                    </a:ln>
                    <a:solidFill>
                      <a:srgbClr val="FF9421"/>
                    </a:solidFill>
                  </a:rPr>
                  <a:t>⇐</a:t>
                </a:r>
                <a:r>
                  <a:rPr lang="en-GB" dirty="0">
                    <a:effectLst/>
                    <a:latin typeface="APL385 Unicode" panose="020B0709000202000203" pitchFamily="49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pc="-100" dirty="0">
                        <a:effectLst/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pc="-100" dirty="0">
                        <a:effectLst/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pc="-100" dirty="0">
                        <a:effectLst/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pc="-100" dirty="0">
                        <a:effectLst/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pc="-100" dirty="0">
                        <a:effectLst/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spc="-100" dirty="0">
                        <a:effectLst/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pc="-100" dirty="0">
                        <a:effectLst/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pc="-100" dirty="0">
                  <a:effectLst/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F4BA541-6C15-42C7-9B07-B82EE11EFB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1530" y="1428750"/>
                <a:ext cx="8345270" cy="3393250"/>
              </a:xfrm>
              <a:blipFill>
                <a:blip r:embed="rId3"/>
                <a:stretch>
                  <a:fillRect l="-1096" t="-14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9B0F49-E581-4F26-831A-ADA1B7EAD034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0971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8BE0B-EA8A-41BA-B374-B19DCFD7C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D3867-2394-4BC5-AD40-2478CA445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Short, pure and simple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2 train: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atop</a:t>
            </a:r>
            <a:r>
              <a:rPr lang="en-GB" dirty="0"/>
              <a:t> – (f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⍺</a:t>
            </a:r>
            <a:r>
              <a:rPr lang="en-GB" dirty="0"/>
              <a:t> g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⍵</a:t>
            </a:r>
            <a:r>
              <a:rPr lang="en-GB" dirty="0"/>
              <a:t>)</a:t>
            </a:r>
          </a:p>
          <a:p>
            <a:pPr marL="0" indent="0">
              <a:buNone/>
            </a:pPr>
            <a:r>
              <a:rPr lang="en-GB" dirty="0"/>
              <a:t>3 train: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fork</a:t>
            </a:r>
            <a:r>
              <a:rPr lang="en-GB" dirty="0"/>
              <a:t> – ((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⍺</a:t>
            </a:r>
            <a:r>
              <a:rPr lang="en-GB" dirty="0"/>
              <a:t> f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⍵</a:t>
            </a:r>
            <a:r>
              <a:rPr lang="en-GB" dirty="0"/>
              <a:t>) g (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⍺</a:t>
            </a:r>
            <a:r>
              <a:rPr lang="en-GB" dirty="0"/>
              <a:t> h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⍵</a:t>
            </a:r>
            <a:r>
              <a:rPr lang="en-GB" dirty="0"/>
              <a:t>))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0A7FC7-A9CF-48C0-BA57-C072C8CECCD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38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8BE0B-EA8A-41BA-B374-B19DCFD7C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D3867-2394-4BC5-AD40-2478CA445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https://aplwiki.com/wiki/Trains</a:t>
            </a:r>
          </a:p>
          <a:p>
            <a:pPr marL="0" indent="0">
              <a:buNone/>
            </a:pPr>
            <a:r>
              <a:rPr lang="en-GB" dirty="0"/>
              <a:t>Search: </a:t>
            </a:r>
            <a:r>
              <a:rPr lang="en-GB" dirty="0" err="1">
                <a:highlight>
                  <a:srgbClr val="C0C0C0"/>
                </a:highlight>
              </a:rPr>
              <a:t>aplwiki</a:t>
            </a:r>
            <a:r>
              <a:rPr lang="en-GB" dirty="0">
                <a:highlight>
                  <a:srgbClr val="C0C0C0"/>
                </a:highlight>
              </a:rPr>
              <a:t> trains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https://dfns.dyalog.com/n_tacit.htm</a:t>
            </a:r>
          </a:p>
          <a:p>
            <a:pPr marL="0" indent="0">
              <a:buNone/>
            </a:pPr>
            <a:r>
              <a:rPr lang="en-GB" dirty="0"/>
              <a:t>Search: </a:t>
            </a:r>
            <a:r>
              <a:rPr lang="en-GB" dirty="0" err="1">
                <a:highlight>
                  <a:srgbClr val="C0C0C0"/>
                </a:highlight>
              </a:rPr>
              <a:t>dfns</a:t>
            </a:r>
            <a:r>
              <a:rPr lang="en-GB" dirty="0">
                <a:highlight>
                  <a:srgbClr val="C0C0C0"/>
                </a:highlight>
              </a:rPr>
              <a:t> tacit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0A7FC7-A9CF-48C0-BA57-C072C8CECCD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990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06400-FF9D-485C-8055-E32D10356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500" dirty="0"/>
              <a:t>Next Webinar: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8926D-EFBB-48D3-A85A-AB179A9A3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220633"/>
            <a:ext cx="8363272" cy="3394472"/>
          </a:xfrm>
        </p:spPr>
        <p:txBody>
          <a:bodyPr/>
          <a:lstStyle/>
          <a:p>
            <a:pPr marL="0" indent="0">
              <a:buNone/>
              <a:tabLst>
                <a:tab pos="6459538" algn="ctr"/>
              </a:tabLst>
            </a:pPr>
            <a:r>
              <a:rPr lang="en-GB" sz="2800" dirty="0">
                <a:solidFill>
                  <a:schemeClr val="accent4">
                    <a:lumMod val="50000"/>
                  </a:schemeClr>
                </a:solidFill>
              </a:rPr>
              <a:t>	20</a:t>
            </a:r>
            <a:r>
              <a:rPr lang="en-GB" sz="2800" baseline="30000" dirty="0">
                <a:solidFill>
                  <a:schemeClr val="accent4">
                    <a:lumMod val="50000"/>
                  </a:schemeClr>
                </a:solidFill>
              </a:rPr>
              <a:t>th</a:t>
            </a:r>
            <a:r>
              <a:rPr lang="en-GB" sz="2800" dirty="0">
                <a:solidFill>
                  <a:schemeClr val="accent4">
                    <a:lumMod val="50000"/>
                  </a:schemeClr>
                </a:solidFill>
              </a:rPr>
              <a:t> February 2020 </a:t>
            </a:r>
          </a:p>
          <a:p>
            <a:pPr marL="0" indent="0">
              <a:buNone/>
              <a:tabLst>
                <a:tab pos="6459538" algn="ctr"/>
              </a:tabLst>
            </a:pPr>
            <a:r>
              <a:rPr lang="en-GB" sz="2800" dirty="0">
                <a:solidFill>
                  <a:schemeClr val="accent4">
                    <a:lumMod val="50000"/>
                  </a:schemeClr>
                </a:solidFill>
              </a:rPr>
              <a:t>	(4PM UTC)</a:t>
            </a:r>
          </a:p>
          <a:p>
            <a:pPr marL="0" indent="0">
              <a:buNone/>
            </a:pPr>
            <a:r>
              <a:rPr lang="en-GB" sz="2500" dirty="0"/>
              <a:t>  </a:t>
            </a:r>
            <a:r>
              <a:rPr lang="en-GB" dirty="0"/>
              <a:t>“</a:t>
            </a:r>
            <a:r>
              <a:rPr lang="en-US" dirty="0"/>
              <a:t>Greasing the wheels: </a:t>
            </a:r>
          </a:p>
          <a:p>
            <a:pPr marL="0" indent="0">
              <a:buNone/>
            </a:pPr>
            <a:r>
              <a:rPr lang="en-US" dirty="0"/>
              <a:t>    Tuning APL Code for Speed” </a:t>
            </a:r>
            <a:r>
              <a:rPr lang="en-US" sz="1800" i="1" dirty="0"/>
              <a:t>- working title</a:t>
            </a:r>
            <a:endParaRPr lang="en-GB" sz="1800" i="1" dirty="0"/>
          </a:p>
        </p:txBody>
      </p:sp>
      <p:pic>
        <p:nvPicPr>
          <p:cNvPr id="14" name="Content Placeholder 13" descr="A picture containing mirror&#10;&#10;Description automatically generated">
            <a:extLst>
              <a:ext uri="{FF2B5EF4-FFF2-40B4-BE49-F238E27FC236}">
                <a16:creationId xmlns:a16="http://schemas.microsoft.com/office/drawing/2014/main" id="{D24FCBFD-0F28-48CF-BC0E-96C3AA5BEA96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710" y="3336835"/>
            <a:ext cx="2225675" cy="2225675"/>
          </a:xfrm>
        </p:spPr>
      </p:pic>
    </p:spTree>
    <p:extLst>
      <p:ext uri="{BB962C8B-B14F-4D97-AF65-F5344CB8AC3E}">
        <p14:creationId xmlns:p14="http://schemas.microsoft.com/office/powerpoint/2010/main" val="3472327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67499-6679-4CFF-B66D-D4DD95A06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 careful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C93AF-4F37-4F34-97AA-C88F4E24D7E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Monadic vs dyadic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0539E4-FE0E-4F09-B2C1-C0072A33ABB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A7C7834-3956-4D13-A06B-84E7131C992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853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92701-07E2-4BF0-A1AD-7B4D79E56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Function Trains: </a:t>
            </a:r>
            <a:r>
              <a:rPr lang="en-GB" sz="3300" b="0" i="1" dirty="0">
                <a:latin typeface="Trebuchet MS" panose="020B0603020202020204" pitchFamily="34" charset="0"/>
              </a:rPr>
              <a:t>in isolation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BA541-6C15-42C7-9B07-B82EE11EFB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dirty="0">
                <a:effectLst/>
                <a:latin typeface="APL385 Unicode" panose="020B0709000202000203" pitchFamily="49" charset="0"/>
              </a:rPr>
              <a:t>    3 +,- 2    </a:t>
            </a:r>
            <a:r>
              <a:rPr lang="en-GB" dirty="0">
                <a:solidFill>
                  <a:srgbClr val="C00000"/>
                </a:solidFill>
                <a:effectLst/>
                <a:latin typeface="APL385 Unicode" panose="020B0709000202000203" pitchFamily="49" charset="0"/>
              </a:rPr>
              <a:t>⍝ not a train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  <a:effectLst/>
                <a:latin typeface="APL385 Unicode" panose="020B0709000202000203" pitchFamily="49" charset="0"/>
              </a:rPr>
            </a:br>
            <a:r>
              <a:rPr lang="en-GB" dirty="0">
                <a:effectLst/>
                <a:latin typeface="APL385 Unicode" panose="020B0709000202000203" pitchFamily="49" charset="0"/>
              </a:rPr>
              <a:t>1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dirty="0">
                <a:effectLst/>
                <a:latin typeface="APL385 Unicode" panose="020B0709000202000203" pitchFamily="49" charset="0"/>
              </a:rPr>
              <a:t>    3</a:t>
            </a:r>
            <a:r>
              <a:rPr lang="en-GB" b="1" dirty="0">
                <a:solidFill>
                  <a:srgbClr val="00B050"/>
                </a:solidFill>
                <a:effectLst/>
                <a:latin typeface="APL385 Unicode" panose="020B0709000202000203" pitchFamily="49" charset="0"/>
              </a:rPr>
              <a:t>(</a:t>
            </a:r>
            <a:r>
              <a:rPr lang="en-GB" dirty="0">
                <a:effectLst/>
                <a:latin typeface="APL385 Unicode" panose="020B0709000202000203" pitchFamily="49" charset="0"/>
              </a:rPr>
              <a:t>+,-</a:t>
            </a:r>
            <a:r>
              <a:rPr lang="en-GB" b="1" dirty="0">
                <a:solidFill>
                  <a:srgbClr val="00B050"/>
                </a:solidFill>
                <a:effectLst/>
                <a:latin typeface="APL385 Unicode" panose="020B0709000202000203" pitchFamily="49" charset="0"/>
              </a:rPr>
              <a:t>)</a:t>
            </a:r>
            <a:r>
              <a:rPr lang="en-GB" dirty="0">
                <a:effectLst/>
                <a:latin typeface="APL385 Unicode" panose="020B0709000202000203" pitchFamily="49" charset="0"/>
              </a:rPr>
              <a:t>2    </a:t>
            </a:r>
            <a:r>
              <a:rPr lang="en-GB" dirty="0">
                <a:solidFill>
                  <a:srgbClr val="00B050"/>
                </a:solidFill>
                <a:effectLst/>
                <a:latin typeface="APL385 Unicode" panose="020B0709000202000203" pitchFamily="49" charset="0"/>
              </a:rPr>
              <a:t>⍝ yes a train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  <a:effectLst/>
                <a:latin typeface="APL385 Unicode" panose="020B0709000202000203" pitchFamily="49" charset="0"/>
              </a:rPr>
            </a:br>
            <a:r>
              <a:rPr lang="en-GB" dirty="0">
                <a:effectLst/>
                <a:latin typeface="APL385 Unicode" panose="020B0709000202000203" pitchFamily="49" charset="0"/>
              </a:rPr>
              <a:t>5 1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dirty="0">
                <a:effectLst/>
                <a:latin typeface="APL385 Unicode" panose="020B0709000202000203" pitchFamily="49" charset="0"/>
              </a:rPr>
              <a:t>    f ← +,-    </a:t>
            </a:r>
            <a:r>
              <a:rPr lang="en-GB" dirty="0">
                <a:solidFill>
                  <a:srgbClr val="0070C0"/>
                </a:solidFill>
                <a:effectLst/>
                <a:latin typeface="APL385 Unicode" panose="020B0709000202000203" pitchFamily="49" charset="0"/>
              </a:rPr>
              <a:t>⍝ train assignment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  <a:effectLst/>
                <a:latin typeface="APL385 Unicode" panose="020B0709000202000203" pitchFamily="49" charset="0"/>
              </a:rPr>
            </a:br>
            <a:r>
              <a:rPr lang="en-GB" dirty="0">
                <a:effectLst/>
                <a:latin typeface="APL385 Unicode" panose="020B0709000202000203" pitchFamily="49" charset="0"/>
              </a:rPr>
              <a:t>    3 f 2      </a:t>
            </a:r>
            <a:r>
              <a:rPr lang="en-GB" dirty="0">
                <a:solidFill>
                  <a:srgbClr val="0070C0"/>
                </a:solidFill>
                <a:effectLst/>
                <a:latin typeface="APL385 Unicode" panose="020B0709000202000203" pitchFamily="49" charset="0"/>
              </a:rPr>
              <a:t>⍝ train application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  <a:effectLst/>
                <a:latin typeface="APL385 Unicode" panose="020B0709000202000203" pitchFamily="49" charset="0"/>
              </a:rPr>
            </a:br>
            <a:r>
              <a:rPr lang="en-GB" dirty="0">
                <a:effectLst/>
                <a:latin typeface="APL385 Unicode" panose="020B0709000202000203" pitchFamily="49" charset="0"/>
              </a:rPr>
              <a:t>5 1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D4CBF2-D418-463D-B47F-6DBBEEF53DC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039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27854</TotalTime>
  <Words>941</Words>
  <Application>Microsoft Office PowerPoint</Application>
  <PresentationFormat>On-screen Show (16:9)</PresentationFormat>
  <Paragraphs>129</Paragraphs>
  <Slides>23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Arial Unicode MS</vt:lpstr>
      <vt:lpstr>Klavika Bold</vt:lpstr>
      <vt:lpstr>Klavika Medium</vt:lpstr>
      <vt:lpstr>APL2741</vt:lpstr>
      <vt:lpstr>APL385 Unicode</vt:lpstr>
      <vt:lpstr>Arial</vt:lpstr>
      <vt:lpstr>Calibri</vt:lpstr>
      <vt:lpstr>Cambria Math</vt:lpstr>
      <vt:lpstr>Courier New</vt:lpstr>
      <vt:lpstr>Trebuchet MS</vt:lpstr>
      <vt:lpstr>Wingdings</vt:lpstr>
      <vt:lpstr>Office Theme</vt:lpstr>
      <vt:lpstr>Train Spotting in Dyalog APL</vt:lpstr>
      <vt:lpstr>Trains (choo choo)</vt:lpstr>
      <vt:lpstr>Function trains: a bit of history</vt:lpstr>
      <vt:lpstr>Function Trains: valence</vt:lpstr>
      <vt:lpstr>Summary</vt:lpstr>
      <vt:lpstr>Links</vt:lpstr>
      <vt:lpstr>Next Webinar:</vt:lpstr>
      <vt:lpstr>Be careful</vt:lpstr>
      <vt:lpstr>Function Trains: in isolation</vt:lpstr>
      <vt:lpstr>Function Trains: summary</vt:lpstr>
      <vt:lpstr>Function Trains: How to read</vt:lpstr>
      <vt:lpstr>Function Trains</vt:lpstr>
      <vt:lpstr>How to write</vt:lpstr>
      <vt:lpstr>Example: expression → train</vt:lpstr>
      <vt:lpstr>Example: dfn → train</vt:lpstr>
      <vt:lpstr>Example: Thought → train</vt:lpstr>
      <vt:lpstr>Example: Thought → train</vt:lpstr>
      <vt:lpstr>When to use</vt:lpstr>
      <vt:lpstr>Short pure, simple functions</vt:lpstr>
      <vt:lpstr>Keeping related functionality together</vt:lpstr>
      <vt:lpstr>Code golf</vt:lpstr>
      <vt:lpstr>When NOT to use</vt:lpstr>
      <vt:lpstr>Kaomoji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Richard Park</cp:lastModifiedBy>
  <cp:revision>160</cp:revision>
  <dcterms:created xsi:type="dcterms:W3CDTF">2016-07-29T08:25:06Z</dcterms:created>
  <dcterms:modified xsi:type="dcterms:W3CDTF">2020-01-23T13:00:52Z</dcterms:modified>
</cp:coreProperties>
</file>