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embedTrueType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7" r:id="rId2"/>
    <p:sldId id="903" r:id="rId3"/>
    <p:sldId id="952" r:id="rId4"/>
    <p:sldId id="943" r:id="rId5"/>
    <p:sldId id="944" r:id="rId6"/>
    <p:sldId id="844" r:id="rId7"/>
    <p:sldId id="950" r:id="rId8"/>
    <p:sldId id="939" r:id="rId9"/>
    <p:sldId id="945" r:id="rId10"/>
    <p:sldId id="951" r:id="rId11"/>
    <p:sldId id="938" r:id="rId12"/>
    <p:sldId id="947" r:id="rId13"/>
    <p:sldId id="942" r:id="rId14"/>
    <p:sldId id="941" r:id="rId15"/>
    <p:sldId id="940" r:id="rId16"/>
    <p:sldId id="949" r:id="rId17"/>
    <p:sldId id="948" r:id="rId18"/>
  </p:sldIdLst>
  <p:sldSz cx="9144000" cy="5143500" type="screen16x9"/>
  <p:notesSz cx="6858000" cy="9144000"/>
  <p:embeddedFontLst>
    <p:embeddedFont>
      <p:font typeface="APL385 Unicode" panose="020B0709000202000203" pitchFamily="49" charset="0"/>
      <p:regular r:id="rId21"/>
    </p:embeddedFont>
    <p:embeddedFont>
      <p:font typeface="Sarabun" panose="020B0604020202020204" charset="-34"/>
      <p:regular r:id="rId22"/>
      <p:bold r:id="rId23"/>
      <p:italic r:id="rId24"/>
      <p:boldItalic r:id="rId25"/>
    </p:embeddedFont>
    <p:embeddedFont>
      <p:font typeface="Wingdings 2" panose="05020102010507070707" pitchFamily="18" charset="2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7390385-980F-453B-8F5F-85DF3D1160A4}">
          <p14:sldIdLst>
            <p14:sldId id="257"/>
            <p14:sldId id="903"/>
            <p14:sldId id="952"/>
            <p14:sldId id="943"/>
            <p14:sldId id="944"/>
            <p14:sldId id="844"/>
            <p14:sldId id="950"/>
            <p14:sldId id="939"/>
            <p14:sldId id="945"/>
            <p14:sldId id="951"/>
            <p14:sldId id="938"/>
            <p14:sldId id="947"/>
            <p14:sldId id="942"/>
            <p14:sldId id="941"/>
            <p14:sldId id="940"/>
            <p14:sldId id="949"/>
            <p14:sldId id="948"/>
          </p14:sldIdLst>
        </p14:section>
        <p14:section name="Untitled Section" id="{3E6CB6E8-B322-4F89-BC38-7A536AEE26D6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5A6D8F"/>
    <a:srgbClr val="3B475E"/>
    <a:srgbClr val="ED7F00"/>
    <a:srgbClr val="FDFDF5"/>
    <a:srgbClr val="F6F6D9"/>
    <a:srgbClr val="BBB5D6"/>
    <a:srgbClr val="928ABD"/>
    <a:srgbClr val="37353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71" autoAdjust="0"/>
    <p:restoredTop sz="95508" autoAdjust="0"/>
  </p:normalViewPr>
  <p:slideViewPr>
    <p:cSldViewPr snapToGrid="0">
      <p:cViewPr varScale="1">
        <p:scale>
          <a:sx n="133" d="100"/>
          <a:sy n="133" d="100"/>
        </p:scale>
        <p:origin x="246" y="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2693" y="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NUL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A6A3BD-28BD-4949-B52F-24E999822598}" type="datetimeFigureOut">
              <a:rPr lang="en-GB" smtClean="0">
                <a:latin typeface="Sarabun" panose="00000500000000000000" pitchFamily="2" charset="-34"/>
              </a:rPr>
              <a:t>27/04/2024</a:t>
            </a:fld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370AB-76A5-41F1-9753-9FE7E667F0C0}" type="slidenum">
              <a:rPr lang="en-GB" smtClean="0">
                <a:latin typeface="Sarabun" panose="00000500000000000000" pitchFamily="2" charset="-34"/>
              </a:rPr>
              <a:t>‹#›</a:t>
            </a:fld>
            <a:endParaRPr lang="en-GB" dirty="0">
              <a:latin typeface="Sarabun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647182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arabun" panose="00000500000000000000" pitchFamily="2" charset="-34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arabun" panose="00000500000000000000" pitchFamily="2" charset="-34"/>
              </a:defRPr>
            </a:lvl1pPr>
          </a:lstStyle>
          <a:p>
            <a:fld id="{CDEAEF8A-5BB8-41C8-B8C2-160617C17EF4}" type="datetimeFigureOut">
              <a:rPr lang="en-GB" smtClean="0"/>
              <a:pPr/>
              <a:t>27/04/2024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Sarabun" panose="00000500000000000000" pitchFamily="2" charset="-34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arabun" panose="00000500000000000000" pitchFamily="2" charset="-34"/>
              </a:defRPr>
            </a:lvl1pPr>
          </a:lstStyle>
          <a:p>
            <a:fld id="{4320660A-27FD-4528-AE7F-EC6080404EE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2133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5060" y="1688053"/>
            <a:ext cx="5073517" cy="176739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3600" b="0">
                <a:solidFill>
                  <a:srgbClr val="3B475E"/>
                </a:solidFill>
                <a:latin typeface="Sarabun" panose="00000500000000000000" pitchFamily="2" charset="-34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45061" y="3741620"/>
            <a:ext cx="5073516" cy="1024109"/>
          </a:xfrm>
        </p:spPr>
        <p:txBody>
          <a:bodyPr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 i="1" baseline="0">
                <a:solidFill>
                  <a:srgbClr val="3B475E"/>
                </a:solidFill>
                <a:latin typeface="Sarabun" panose="00000500000000000000" pitchFamily="2" charset="-34"/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sp useBgFill="1">
        <p:nvSpPr>
          <p:cNvPr id="3" name="Rounded Rectangle 2"/>
          <p:cNvSpPr/>
          <p:nvPr userDrawn="1"/>
        </p:nvSpPr>
        <p:spPr>
          <a:xfrm>
            <a:off x="8616917" y="51470"/>
            <a:ext cx="405045" cy="27003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77D23D1-AF63-47CC-9FB3-B0A40D0C69CF}"/>
              </a:ext>
            </a:extLst>
          </p:cNvPr>
          <p:cNvSpPr txBox="1"/>
          <p:nvPr userDrawn="1"/>
        </p:nvSpPr>
        <p:spPr>
          <a:xfrm>
            <a:off x="445060" y="1127023"/>
            <a:ext cx="50735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600" kern="700" spc="-20" baseline="0" dirty="0">
                <a:solidFill>
                  <a:srgbClr val="3B475E"/>
                </a:solidFill>
                <a:latin typeface="Sarabun" panose="00000500000000000000" pitchFamily="2" charset="-34"/>
              </a:rPr>
              <a:t>Mainz, April 30</a:t>
            </a:r>
            <a:r>
              <a:rPr lang="en-GB" sz="1600" kern="700" spc="-20" baseline="30000" dirty="0">
                <a:solidFill>
                  <a:srgbClr val="3B475E"/>
                </a:solidFill>
                <a:latin typeface="Sarabun" panose="00000500000000000000" pitchFamily="2" charset="-34"/>
              </a:rPr>
              <a:t>th</a:t>
            </a:r>
            <a:r>
              <a:rPr lang="en-GB" sz="1600" kern="700" spc="-20" baseline="0" dirty="0">
                <a:solidFill>
                  <a:srgbClr val="3B475E"/>
                </a:solidFill>
                <a:latin typeface="Sarabun" panose="00000500000000000000" pitchFamily="2" charset="-34"/>
              </a:rPr>
              <a:t> 2024</a:t>
            </a:r>
          </a:p>
        </p:txBody>
      </p:sp>
      <p:sp>
        <p:nvSpPr>
          <p:cNvPr id="10" name="Media Placeholder 3">
            <a:extLst>
              <a:ext uri="{FF2B5EF4-FFF2-40B4-BE49-F238E27FC236}">
                <a16:creationId xmlns:a16="http://schemas.microsoft.com/office/drawing/2014/main" id="{A8C42A55-8D9A-E8BD-8457-92C7015F8BD3}"/>
              </a:ext>
            </a:extLst>
          </p:cNvPr>
          <p:cNvSpPr>
            <a:spLocks noGrp="1"/>
          </p:cNvSpPr>
          <p:nvPr>
            <p:ph type="media" sz="quarter" idx="11" hasCustomPrompt="1"/>
          </p:nvPr>
        </p:nvSpPr>
        <p:spPr>
          <a:xfrm>
            <a:off x="7531200" y="0"/>
            <a:ext cx="1612800" cy="10368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 typeface="Wingdings 2" panose="05020102010507070707" pitchFamily="18" charset="2"/>
              <a:buNone/>
              <a:tabLst/>
              <a:defRPr/>
            </a:pPr>
            <a:r>
              <a:rPr lang="en-GB" dirty="0" err="1"/>
              <a:t>PICinPIC</a:t>
            </a:r>
            <a:r>
              <a:rPr lang="en-GB" dirty="0"/>
              <a:t> WILL SHOW HERE, CONTENT COULD BE OBSCURED.  (invisible box)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60F2C20E-0B5D-D1E2-2133-0E48D81028B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3" t="-548" r="223" b="35658"/>
          <a:stretch/>
        </p:blipFill>
        <p:spPr bwMode="auto">
          <a:xfrm>
            <a:off x="514680" y="377771"/>
            <a:ext cx="3006864" cy="655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APL Germany e.V.">
            <a:extLst>
              <a:ext uri="{FF2B5EF4-FFF2-40B4-BE49-F238E27FC236}">
                <a16:creationId xmlns:a16="http://schemas.microsoft.com/office/drawing/2014/main" id="{007BB50B-87EC-9B79-7B7A-D80ABF97C86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482" y="321500"/>
            <a:ext cx="2622838" cy="65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7373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723925" y="1264925"/>
            <a:ext cx="2127975" cy="324203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717550" indent="-3556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r>
              <a:rPr lang="da-DK" dirty="0"/>
              <a:t>Space here </a:t>
            </a:r>
            <a:br>
              <a:rPr lang="da-DK" dirty="0"/>
            </a:br>
            <a:r>
              <a:rPr lang="da-DK" dirty="0"/>
              <a:t>for code </a:t>
            </a:r>
            <a:r>
              <a:rPr lang="da-DK" dirty="0">
                <a:latin typeface="APL385 Unicode" panose="020B0709000202000203" pitchFamily="49" charset="0"/>
              </a:rPr>
              <a:t>{⍺×⍵}</a:t>
            </a:r>
            <a:br>
              <a:rPr lang="da-DK" dirty="0"/>
            </a:br>
            <a:r>
              <a:rPr lang="da-DK" dirty="0"/>
              <a:t>pictures</a:t>
            </a:r>
            <a:br>
              <a:rPr lang="da-DK" dirty="0"/>
            </a:br>
            <a:r>
              <a:rPr lang="da-DK" dirty="0"/>
              <a:t>etc.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6DBA27B-8304-4CFA-81F2-07D6954C9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6092513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6600"/>
              </a:buClr>
              <a:defRPr/>
            </a:lvl1pPr>
            <a:lvl2pPr>
              <a:spcBef>
                <a:spcPts val="0"/>
              </a:spcBef>
              <a:buClr>
                <a:srgbClr val="FF6600"/>
              </a:buClr>
              <a:defRPr/>
            </a:lvl2pPr>
            <a:lvl3pPr>
              <a:spcBef>
                <a:spcPts val="0"/>
              </a:spcBef>
              <a:buClr>
                <a:srgbClr val="FF6600"/>
              </a:buClr>
              <a:defRPr/>
            </a:lvl3pPr>
            <a:lvl4pPr>
              <a:spcBef>
                <a:spcPts val="0"/>
              </a:spcBef>
              <a:buClr>
                <a:srgbClr val="FFA336"/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228F4D49-482B-40A2-86AF-43C7452AA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044681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854F5EF3-F1DB-2A73-B2A5-9024026CD504}"/>
              </a:ext>
            </a:extLst>
          </p:cNvPr>
          <p:cNvSpPr>
            <a:spLocks noGrp="1"/>
          </p:cNvSpPr>
          <p:nvPr>
            <p:ph type="media" sz="quarter" idx="11" hasCustomPrompt="1"/>
          </p:nvPr>
        </p:nvSpPr>
        <p:spPr>
          <a:xfrm>
            <a:off x="7531200" y="0"/>
            <a:ext cx="1612800" cy="10368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 typeface="Wingdings 2" panose="05020102010507070707" pitchFamily="18" charset="2"/>
              <a:buNone/>
              <a:tabLst/>
              <a:defRPr/>
            </a:pPr>
            <a:r>
              <a:rPr lang="en-GB" dirty="0" err="1"/>
              <a:t>PICinPIC</a:t>
            </a:r>
            <a:r>
              <a:rPr lang="en-GB" dirty="0"/>
              <a:t> WILL SHOW HERE, CONTENT COULD BE OBSCURED.  (invisible box)</a:t>
            </a:r>
          </a:p>
        </p:txBody>
      </p:sp>
    </p:spTree>
    <p:extLst>
      <p:ext uri="{BB962C8B-B14F-4D97-AF65-F5344CB8AC3E}">
        <p14:creationId xmlns:p14="http://schemas.microsoft.com/office/powerpoint/2010/main" val="231835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E1C07FA-679D-46C0-86F7-8D17779A0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4104000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6600"/>
              </a:buClr>
              <a:defRPr>
                <a:latin typeface="Sarabun" panose="00000500000000000000" pitchFamily="2" charset="-34"/>
              </a:defRPr>
            </a:lvl1pPr>
            <a:lvl2pPr>
              <a:spcBef>
                <a:spcPts val="0"/>
              </a:spcBef>
              <a:buClr>
                <a:srgbClr val="FF6600"/>
              </a:buClr>
              <a:defRPr>
                <a:latin typeface="Sarabun" panose="00000500000000000000" pitchFamily="2" charset="-34"/>
              </a:defRPr>
            </a:lvl2pPr>
            <a:lvl3pPr>
              <a:spcBef>
                <a:spcPts val="0"/>
              </a:spcBef>
              <a:buClr>
                <a:srgbClr val="FF6600"/>
              </a:buClr>
              <a:defRPr>
                <a:latin typeface="Sarabun" panose="00000500000000000000" pitchFamily="2" charset="-34"/>
              </a:defRPr>
            </a:lvl3pPr>
            <a:lvl4pPr>
              <a:spcBef>
                <a:spcPts val="0"/>
              </a:spcBef>
              <a:defRPr>
                <a:latin typeface="Sarabun" panose="00000500000000000000" pitchFamily="2" charset="-34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4BF5B9E-EBC4-409F-984B-6D47D81EDF4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747260" y="1264925"/>
            <a:ext cx="4104641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6600"/>
              </a:buClr>
              <a:defRPr>
                <a:latin typeface="Sarabun" panose="00000500000000000000" pitchFamily="2" charset="-34"/>
              </a:defRPr>
            </a:lvl1pPr>
            <a:lvl2pPr>
              <a:spcBef>
                <a:spcPts val="0"/>
              </a:spcBef>
              <a:buClr>
                <a:srgbClr val="FF6600"/>
              </a:buClr>
              <a:defRPr>
                <a:latin typeface="Sarabun" panose="00000500000000000000" pitchFamily="2" charset="-34"/>
              </a:defRPr>
            </a:lvl2pPr>
            <a:lvl3pPr>
              <a:spcBef>
                <a:spcPts val="0"/>
              </a:spcBef>
              <a:buClr>
                <a:srgbClr val="FF6600"/>
              </a:buClr>
              <a:defRPr>
                <a:latin typeface="Sarabun" panose="00000500000000000000" pitchFamily="2" charset="-34"/>
              </a:defRPr>
            </a:lvl3pPr>
            <a:lvl4pPr>
              <a:spcBef>
                <a:spcPts val="0"/>
              </a:spcBef>
              <a:defRPr>
                <a:latin typeface="Sarabun" panose="00000500000000000000" pitchFamily="2" charset="-34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1378A4D6-E4A6-4021-9A3E-CD1962CFE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005527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" name="Media Placeholder 3">
            <a:extLst>
              <a:ext uri="{FF2B5EF4-FFF2-40B4-BE49-F238E27FC236}">
                <a16:creationId xmlns:a16="http://schemas.microsoft.com/office/drawing/2014/main" id="{4369DE39-329B-749B-A7A3-A4E619570652}"/>
              </a:ext>
            </a:extLst>
          </p:cNvPr>
          <p:cNvSpPr>
            <a:spLocks noGrp="1"/>
          </p:cNvSpPr>
          <p:nvPr>
            <p:ph type="media" sz="quarter" idx="11" hasCustomPrompt="1"/>
          </p:nvPr>
        </p:nvSpPr>
        <p:spPr>
          <a:xfrm>
            <a:off x="7531200" y="0"/>
            <a:ext cx="1612800" cy="10368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 typeface="Wingdings 2" panose="05020102010507070707" pitchFamily="18" charset="2"/>
              <a:buNone/>
              <a:tabLst/>
              <a:defRPr/>
            </a:pPr>
            <a:r>
              <a:rPr lang="en-GB" dirty="0" err="1"/>
              <a:t>PICinPIC</a:t>
            </a:r>
            <a:r>
              <a:rPr lang="en-GB" dirty="0"/>
              <a:t> WILL SHOW HERE, CONTENT COULD BE OBSCURED.  (invisible box)</a:t>
            </a:r>
          </a:p>
        </p:txBody>
      </p:sp>
    </p:spTree>
    <p:extLst>
      <p:ext uri="{BB962C8B-B14F-4D97-AF65-F5344CB8AC3E}">
        <p14:creationId xmlns:p14="http://schemas.microsoft.com/office/powerpoint/2010/main" val="1414322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4C4900D4-E042-4F52-A837-0B504DD6A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005527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" name="Media Placeholder 3">
            <a:extLst>
              <a:ext uri="{FF2B5EF4-FFF2-40B4-BE49-F238E27FC236}">
                <a16:creationId xmlns:a16="http://schemas.microsoft.com/office/drawing/2014/main" id="{1C93D6E0-C7DD-6C1D-3A8B-F53AA3C9E5EE}"/>
              </a:ext>
            </a:extLst>
          </p:cNvPr>
          <p:cNvSpPr>
            <a:spLocks noGrp="1"/>
          </p:cNvSpPr>
          <p:nvPr>
            <p:ph type="media" sz="quarter" idx="11" hasCustomPrompt="1"/>
          </p:nvPr>
        </p:nvSpPr>
        <p:spPr>
          <a:xfrm>
            <a:off x="7531200" y="0"/>
            <a:ext cx="1612800" cy="10368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 typeface="Wingdings 2" panose="05020102010507070707" pitchFamily="18" charset="2"/>
              <a:buNone/>
              <a:tabLst/>
              <a:defRPr/>
            </a:pPr>
            <a:r>
              <a:rPr lang="en-GB" dirty="0" err="1"/>
              <a:t>PICinPIC</a:t>
            </a:r>
            <a:r>
              <a:rPr lang="en-GB" dirty="0"/>
              <a:t> WILL SHOW HERE, CONTENT COULD BE OBSCURED.  (invisible box)</a:t>
            </a:r>
          </a:p>
        </p:txBody>
      </p:sp>
    </p:spTree>
    <p:extLst>
      <p:ext uri="{BB962C8B-B14F-4D97-AF65-F5344CB8AC3E}">
        <p14:creationId xmlns:p14="http://schemas.microsoft.com/office/powerpoint/2010/main" val="4226472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dia Placeholder 3">
            <a:extLst>
              <a:ext uri="{FF2B5EF4-FFF2-40B4-BE49-F238E27FC236}">
                <a16:creationId xmlns:a16="http://schemas.microsoft.com/office/drawing/2014/main" id="{22492172-4A07-CFD7-8D10-0463DBD22D00}"/>
              </a:ext>
            </a:extLst>
          </p:cNvPr>
          <p:cNvSpPr>
            <a:spLocks noGrp="1"/>
          </p:cNvSpPr>
          <p:nvPr>
            <p:ph type="media" sz="quarter" idx="11" hasCustomPrompt="1"/>
          </p:nvPr>
        </p:nvSpPr>
        <p:spPr>
          <a:xfrm>
            <a:off x="7531200" y="0"/>
            <a:ext cx="1612800" cy="10368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 typeface="Wingdings 2" panose="05020102010507070707" pitchFamily="18" charset="2"/>
              <a:buNone/>
              <a:tabLst/>
              <a:defRPr/>
            </a:pPr>
            <a:r>
              <a:rPr lang="en-GB" dirty="0" err="1"/>
              <a:t>PICinPIC</a:t>
            </a:r>
            <a:r>
              <a:rPr lang="en-GB" dirty="0"/>
              <a:t> WILL SHOW HERE, CONTENT COULD BE OBSCURED.  (invisible box)</a:t>
            </a:r>
          </a:p>
        </p:txBody>
      </p:sp>
    </p:spTree>
    <p:extLst>
      <p:ext uri="{BB962C8B-B14F-4D97-AF65-F5344CB8AC3E}">
        <p14:creationId xmlns:p14="http://schemas.microsoft.com/office/powerpoint/2010/main" val="1447694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723925" y="1264925"/>
            <a:ext cx="2127975" cy="324203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717550" indent="-3556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r>
              <a:rPr lang="da-DK" dirty="0"/>
              <a:t>Space here </a:t>
            </a:r>
            <a:br>
              <a:rPr lang="da-DK" dirty="0"/>
            </a:br>
            <a:r>
              <a:rPr lang="da-DK" dirty="0"/>
              <a:t>for code </a:t>
            </a:r>
            <a:r>
              <a:rPr lang="da-DK" dirty="0">
                <a:latin typeface="APL385 Unicode" panose="020B0709000202000203" pitchFamily="49" charset="0"/>
              </a:rPr>
              <a:t>{⍺×⍵}</a:t>
            </a:r>
            <a:br>
              <a:rPr lang="da-DK" dirty="0"/>
            </a:br>
            <a:r>
              <a:rPr lang="da-DK" dirty="0"/>
              <a:t>pictures</a:t>
            </a:r>
            <a:br>
              <a:rPr lang="da-DK" dirty="0"/>
            </a:br>
            <a:r>
              <a:rPr lang="da-DK" dirty="0"/>
              <a:t>etc.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6DBA27B-8304-4CFA-81F2-07D6954C9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6092513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A336"/>
              </a:buClr>
              <a:defRPr/>
            </a:lvl1pPr>
            <a:lvl2pPr>
              <a:spcBef>
                <a:spcPts val="0"/>
              </a:spcBef>
              <a:buClr>
                <a:srgbClr val="FFA336"/>
              </a:buClr>
              <a:defRPr/>
            </a:lvl2pPr>
            <a:lvl3pPr>
              <a:spcBef>
                <a:spcPts val="0"/>
              </a:spcBef>
              <a:buClr>
                <a:srgbClr val="FFA336"/>
              </a:buClr>
              <a:defRPr/>
            </a:lvl3pPr>
            <a:lvl4pPr>
              <a:spcBef>
                <a:spcPts val="0"/>
              </a:spcBef>
              <a:buClr>
                <a:srgbClr val="FFA336"/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228F4D49-482B-40A2-86AF-43C7452AA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005527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9464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6"/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5929200" y="2917869"/>
            <a:ext cx="3214800" cy="2225631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SO ANY CONTENT THAT OVERLAPS THIS BOX COULD BE OBSCURED.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THIS BOX WILL NOT BE VISIBLE DURING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3828860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67657"/>
            <a:ext cx="7005527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7" y="1264925"/>
            <a:ext cx="8528373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9B4391E-A2CA-4E7C-B5A9-A31CF000D3E5}"/>
              </a:ext>
            </a:extLst>
          </p:cNvPr>
          <p:cNvSpPr txBox="1">
            <a:spLocks/>
          </p:cNvSpPr>
          <p:nvPr userDrawn="1"/>
        </p:nvSpPr>
        <p:spPr>
          <a:xfrm>
            <a:off x="756572" y="4656288"/>
            <a:ext cx="7066640" cy="39814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7550" indent="-35560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SzPct val="60000"/>
              <a:buFont typeface="Courier New" panose="02070309020205020404" pitchFamily="49" charset="0"/>
              <a:buChar char="o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79500" indent="-36195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33513" indent="-354013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Font typeface="Calibri" panose="020F0502020204030204" pitchFamily="34" charset="0"/>
              <a:buChar char="–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>
              <a:spcBef>
                <a:spcPts val="0"/>
              </a:spcBef>
            </a:pPr>
            <a:r>
              <a:rPr lang="en-US" sz="1600" dirty="0">
                <a:solidFill>
                  <a:srgbClr val="282828"/>
                </a:solidFill>
                <a:latin typeface="Sarabun" panose="00000500000000000000" pitchFamily="2" charset="-34"/>
              </a:rPr>
              <a:t>Array Notation</a:t>
            </a:r>
          </a:p>
        </p:txBody>
      </p:sp>
      <p:sp>
        <p:nvSpPr>
          <p:cNvPr id="49" name="Date Placeholder 3"/>
          <p:cNvSpPr txBox="1">
            <a:spLocks/>
          </p:cNvSpPr>
          <p:nvPr userDrawn="1"/>
        </p:nvSpPr>
        <p:spPr>
          <a:xfrm>
            <a:off x="45720" y="4743900"/>
            <a:ext cx="665132" cy="39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bg1"/>
                </a:solidFill>
                <a:latin typeface="Klavika Medium" panose="02000603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02EDF88B-1B61-4481-9BD6-D2E23BF0DCD8}" type="slidenum">
              <a:rPr lang="en-GB" sz="1600" smtClean="0">
                <a:solidFill>
                  <a:srgbClr val="FF6600"/>
                </a:solidFill>
                <a:latin typeface="Sarabun" panose="00000500000000000000" pitchFamily="2" charset="-34"/>
              </a:rPr>
              <a:pPr algn="l"/>
              <a:t>‹#›</a:t>
            </a:fld>
            <a:endParaRPr lang="en-GB" sz="1600" dirty="0">
              <a:solidFill>
                <a:srgbClr val="FF6600"/>
              </a:solidFill>
              <a:latin typeface="Sarabun" panose="00000500000000000000" pitchFamily="2" charset="-3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920957-0551-8F72-773E-84D867F26A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400"/>
          <a:stretch/>
        </p:blipFill>
        <p:spPr>
          <a:xfrm>
            <a:off x="0" y="5097467"/>
            <a:ext cx="9144000" cy="457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B0B2AD1-718D-876C-8C3C-F603B9398C24}"/>
              </a:ext>
            </a:extLst>
          </p:cNvPr>
          <p:cNvSpPr txBox="1"/>
          <p:nvPr userDrawn="1"/>
        </p:nvSpPr>
        <p:spPr>
          <a:xfrm>
            <a:off x="7854071" y="4649012"/>
            <a:ext cx="10647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600" dirty="0"/>
              <a:t>Spring '24</a:t>
            </a:r>
            <a:endParaRPr lang="en-GB" sz="1600" dirty="0"/>
          </a:p>
        </p:txBody>
      </p:sp>
      <p:pic>
        <p:nvPicPr>
          <p:cNvPr id="7" name="Picture 2" descr="APL Germany e.V.">
            <a:extLst>
              <a:ext uri="{FF2B5EF4-FFF2-40B4-BE49-F238E27FC236}">
                <a16:creationId xmlns:a16="http://schemas.microsoft.com/office/drawing/2014/main" id="{2FABD63E-E378-B217-957F-37868F98C94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551" y="4623597"/>
            <a:ext cx="1544520" cy="387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1740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0" r:id="rId2"/>
    <p:sldLayoutId id="2147483652" r:id="rId3"/>
    <p:sldLayoutId id="2147483654" r:id="rId4"/>
    <p:sldLayoutId id="2147483655" r:id="rId5"/>
    <p:sldLayoutId id="2147483663" r:id="rId6"/>
    <p:sldLayoutId id="2147483666" r:id="rId7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rgbClr val="3B475E"/>
          </a:solidFill>
          <a:latin typeface="Sarabun" panose="00000500000000000000" pitchFamily="2" charset="-34"/>
          <a:ea typeface="+mj-ea"/>
          <a:cs typeface="Calibri" panose="020F0502020204030204" pitchFamily="34" charset="0"/>
        </a:defRPr>
      </a:lvl1pPr>
    </p:titleStyle>
    <p:bodyStyle>
      <a:lvl1pPr marL="458788" indent="-458788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FF6600"/>
        </a:buClr>
        <a:buSzPct val="75000"/>
        <a:buFont typeface="Wingdings 2" panose="05020102010507070707" pitchFamily="18" charset="2"/>
        <a:buChar char=""/>
        <a:defRPr sz="2400" kern="120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1pPr>
      <a:lvl2pPr marL="858838" indent="-401638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FF6600"/>
        </a:buClr>
        <a:buSzPct val="75000"/>
        <a:buFont typeface="Wingdings 2" panose="05020102010507070707" pitchFamily="18" charset="2"/>
        <a:buChar char=""/>
        <a:defRPr lang="en-US" sz="2000" kern="1200" dirty="0" smtClean="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FF6600"/>
        </a:buClr>
        <a:buSzPct val="75000"/>
        <a:buFont typeface="Wingdings 2" panose="05020102010507070707" pitchFamily="18" charset="2"/>
        <a:buChar char=""/>
        <a:defRPr sz="1800" kern="120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3pPr>
      <a:lvl4pPr marL="1655763" indent="-284163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FF6600"/>
        </a:buClr>
        <a:buSzPct val="75000"/>
        <a:buFont typeface="Wingdings 2" panose="05020102010507070707" pitchFamily="18" charset="2"/>
        <a:buChar char=""/>
        <a:defRPr sz="1400" kern="120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Clr>
          <a:srgbClr val="FF9421"/>
        </a:buClr>
        <a:buFont typeface="Calibri" panose="020F050202020403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aplwiki.com/wiki/Array_notation" TargetMode="Externa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png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12" Type="http://schemas.openxmlformats.org/officeDocument/2006/relationships/image" Target="../media/image14.jpeg"/><Relationship Id="rId17" Type="http://schemas.openxmlformats.org/officeDocument/2006/relationships/image" Target="../media/image19.png"/><Relationship Id="rId2" Type="http://schemas.openxmlformats.org/officeDocument/2006/relationships/image" Target="../media/image4.jpe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5" Type="http://schemas.openxmlformats.org/officeDocument/2006/relationships/image" Target="../media/image17.pn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A6417-55D0-46BB-0DFF-8D4AA0A71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060" y="1688053"/>
            <a:ext cx="8122940" cy="1767394"/>
          </a:xfrm>
        </p:spPr>
        <p:txBody>
          <a:bodyPr/>
          <a:lstStyle/>
          <a:p>
            <a:r>
              <a:rPr lang="da-DK" dirty="0"/>
              <a:t>Array Notation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68C988-130F-A25A-2390-AB59A78D53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/>
              <a:t>Morten Kromberg</a:t>
            </a:r>
            <a:r>
              <a:rPr lang="en-GB" dirty="0"/>
              <a:t>, CTO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48887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A106634-654D-01AD-63FB-033BA9D60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 eaLnBrk="1" latinLnBrk="0" hangingPunct="1"/>
            <a:r>
              <a:rPr lang="en-GB" sz="3600" b="0" kern="1200" dirty="0">
                <a:solidFill>
                  <a:srgbClr val="3B475E"/>
                </a:solidFill>
                <a:effectLst/>
                <a:latin typeface="Sarabun" panose="00000500000000000000" pitchFamily="2" charset="-34"/>
                <a:ea typeface="+mj-ea"/>
                <a:cs typeface="Calibri" panose="020F0502020204030204" pitchFamily="34" charset="0"/>
              </a:rPr>
              <a:t>Literal Namespace Notation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0E6746-6FDF-AEDF-A5E9-98430A391C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9"/>
          <a:stretch/>
        </p:blipFill>
        <p:spPr>
          <a:xfrm>
            <a:off x="1114023" y="1097980"/>
            <a:ext cx="4671668" cy="783227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C7A591-9529-494A-9D6F-2C92D224ED81}"/>
              </a:ext>
            </a:extLst>
          </p:cNvPr>
          <p:cNvSpPr txBox="1">
            <a:spLocks/>
          </p:cNvSpPr>
          <p:nvPr/>
        </p:nvSpPr>
        <p:spPr>
          <a:xfrm>
            <a:off x="323527" y="3351349"/>
            <a:ext cx="8292439" cy="7441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/>
              <a:t>"JSON for APL"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51D1923-1936-12B9-148E-A1184B64D1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892" y="2025995"/>
            <a:ext cx="3113066" cy="92326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8E909C0-083C-8FF0-6268-68FA82C9B4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9" b="59036"/>
          <a:stretch/>
        </p:blipFill>
        <p:spPr>
          <a:xfrm>
            <a:off x="1114023" y="1130503"/>
            <a:ext cx="4671668" cy="320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118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A106634-654D-01AD-63FB-033BA9D60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 eaLnBrk="1" latinLnBrk="0" hangingPunct="1"/>
            <a:r>
              <a:rPr lang="en-GB" sz="3600" b="0" kern="1200" dirty="0">
                <a:solidFill>
                  <a:srgbClr val="3B475E"/>
                </a:solidFill>
                <a:effectLst/>
                <a:latin typeface="Sarabun" panose="00000500000000000000" pitchFamily="2" charset="-34"/>
                <a:ea typeface="+mj-ea"/>
                <a:cs typeface="Calibri" panose="020F0502020204030204" pitchFamily="34" charset="0"/>
              </a:rPr>
              <a:t>Namespace With a Matrix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1B6607-8CBD-5B88-9A5C-1612A827EF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670" t="9802" b="23105"/>
          <a:stretch/>
        </p:blipFill>
        <p:spPr>
          <a:xfrm>
            <a:off x="528034" y="1390918"/>
            <a:ext cx="2476698" cy="8306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7420B0-C549-B773-8F75-7920E853CF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58897" b="15825"/>
          <a:stretch/>
        </p:blipFill>
        <p:spPr>
          <a:xfrm>
            <a:off x="3741230" y="1269554"/>
            <a:ext cx="2150856" cy="1042204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51851A37-0C1B-3742-493E-EE13B819928E}"/>
              </a:ext>
            </a:extLst>
          </p:cNvPr>
          <p:cNvSpPr/>
          <p:nvPr/>
        </p:nvSpPr>
        <p:spPr>
          <a:xfrm>
            <a:off x="3197549" y="1737700"/>
            <a:ext cx="285057" cy="3018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F5B654C6-500D-5269-833A-04AA84D1AB9B}"/>
              </a:ext>
            </a:extLst>
          </p:cNvPr>
          <p:cNvSpPr txBox="1">
            <a:spLocks/>
          </p:cNvSpPr>
          <p:nvPr/>
        </p:nvSpPr>
        <p:spPr>
          <a:xfrm>
            <a:off x="323527" y="3351349"/>
            <a:ext cx="8292439" cy="74413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 err="1"/>
              <a:t>Vector</a:t>
            </a:r>
            <a:r>
              <a:rPr lang="da-DK" dirty="0"/>
              <a:t> notation, Matrix notation, and </a:t>
            </a:r>
            <a:r>
              <a:rPr lang="da-DK" dirty="0" err="1"/>
              <a:t>Namespace</a:t>
            </a:r>
            <a:r>
              <a:rPr lang="da-DK" dirty="0"/>
              <a:t> notation </a:t>
            </a:r>
            <a:r>
              <a:rPr lang="da-DK" dirty="0" err="1"/>
              <a:t>can</a:t>
            </a:r>
            <a:r>
              <a:rPr lang="da-DK" dirty="0"/>
              <a:t> </a:t>
            </a:r>
            <a:r>
              <a:rPr lang="da-DK" dirty="0" err="1"/>
              <a:t>be</a:t>
            </a:r>
            <a:r>
              <a:rPr lang="da-DK" dirty="0"/>
              <a:t> </a:t>
            </a:r>
            <a:r>
              <a:rPr lang="da-DK" dirty="0" err="1"/>
              <a:t>contained</a:t>
            </a:r>
            <a:r>
              <a:rPr lang="da-DK" dirty="0"/>
              <a:t> </a:t>
            </a:r>
            <a:r>
              <a:rPr lang="da-DK" dirty="0" err="1"/>
              <a:t>within</a:t>
            </a:r>
            <a:r>
              <a:rPr lang="da-DK" dirty="0"/>
              <a:t> </a:t>
            </a:r>
            <a:r>
              <a:rPr lang="da-DK" dirty="0" err="1"/>
              <a:t>each</a:t>
            </a:r>
            <a:r>
              <a:rPr lang="da-DK" dirty="0"/>
              <a:t> </a:t>
            </a:r>
            <a:r>
              <a:rPr lang="da-DK" dirty="0" err="1"/>
              <a:t>other</a:t>
            </a:r>
            <a:r>
              <a:rPr lang="da-DK" dirty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1954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CBFBD-6EA6-FDC4-A3E2-130C467FF1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3895859"/>
            <a:ext cx="6092513" cy="611106"/>
          </a:xfrm>
        </p:spPr>
        <p:txBody>
          <a:bodyPr/>
          <a:lstStyle/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AC4FB60-79E5-150E-A85D-37D12CC57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Empty</a:t>
            </a:r>
            <a:r>
              <a:rPr lang="da-DK" dirty="0"/>
              <a:t> </a:t>
            </a:r>
            <a:r>
              <a:rPr lang="da-DK" dirty="0" err="1"/>
              <a:t>Namespace</a:t>
            </a:r>
            <a:r>
              <a:rPr lang="da-DK" dirty="0"/>
              <a:t>(s)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464DC6-ADEB-4B89-D998-E6EBB30895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53"/>
          <a:stretch/>
        </p:blipFill>
        <p:spPr>
          <a:xfrm>
            <a:off x="1449731" y="1997893"/>
            <a:ext cx="4210533" cy="89737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F529C3C-96AA-F750-EDCF-0955ED8252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53" b="47563"/>
          <a:stretch/>
        </p:blipFill>
        <p:spPr>
          <a:xfrm>
            <a:off x="1449731" y="1997893"/>
            <a:ext cx="4210533" cy="470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296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BED32-D8C9-BD74-011C-A4F016A41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4DEB21-B399-5982-4A98-065393FE947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F8BB15-847C-590E-F405-88584466907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F58A6F8-F1A0-2470-A657-2E63A01C54C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3D4DDC-E74D-2C2E-053A-21C3353AF7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4217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E938131-3CA4-2135-3CAF-B58AFC2EF5D2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94692-FCAA-353A-6FF4-A550B5BE51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E63BD24-9B05-9A53-085C-DE2DEB0CD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3ABC0C-D224-F058-0E5D-80045E57ED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2639"/>
            <a:ext cx="7686675" cy="41243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DE2036C-ABCB-E3F5-FEF0-F82824E4E5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4804" y="1068174"/>
            <a:ext cx="2169196" cy="26121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A6F335E-DE44-0F27-6E1E-F59D93B72D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5660" y="1534836"/>
            <a:ext cx="3533907" cy="288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4604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B6A999-E191-D599-8B0D-B9B9F28BCB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134438"/>
            <a:ext cx="7737261" cy="2742103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GB" sz="2000" dirty="0"/>
              <a:t>APL model used by Link to store variables for a couple of years</a:t>
            </a:r>
          </a:p>
          <a:p>
            <a:pPr>
              <a:spcAft>
                <a:spcPts val="600"/>
              </a:spcAft>
            </a:pPr>
            <a:r>
              <a:rPr lang="en-GB" sz="2000" dirty="0">
                <a:latin typeface="APL385 Unicode" panose="020B0709000202000203" pitchFamily="49" charset="0"/>
              </a:rPr>
              <a:t>⎕</a:t>
            </a:r>
            <a:r>
              <a:rPr lang="en-GB" sz="2000" dirty="0" err="1">
                <a:latin typeface="APL385 Unicode" panose="020B0709000202000203" pitchFamily="49" charset="0"/>
              </a:rPr>
              <a:t>SE.Dyalog.Array.Serialise</a:t>
            </a:r>
            <a:br>
              <a:rPr lang="en-GB" sz="2000" dirty="0">
                <a:latin typeface="APL385 Unicode" panose="020B0709000202000203" pitchFamily="49" charset="0"/>
              </a:rPr>
            </a:br>
            <a:r>
              <a:rPr lang="en-GB" sz="2000" dirty="0">
                <a:latin typeface="APL385 Unicode" panose="020B0709000202000203" pitchFamily="49" charset="0"/>
              </a:rPr>
              <a:t>                |</a:t>
            </a:r>
            <a:r>
              <a:rPr lang="en-GB" sz="2000" dirty="0" err="1">
                <a:latin typeface="APL385 Unicode" panose="020B0709000202000203" pitchFamily="49" charset="0"/>
              </a:rPr>
              <a:t>Deserialise</a:t>
            </a:r>
            <a:endParaRPr lang="en-GB" sz="2000" dirty="0">
              <a:latin typeface="APL385 Unicode" panose="020B0709000202000203" pitchFamily="49" charset="0"/>
            </a:endParaRPr>
          </a:p>
          <a:p>
            <a:pPr>
              <a:spcAft>
                <a:spcPts val="600"/>
              </a:spcAft>
            </a:pPr>
            <a:endParaRPr lang="en-GB" sz="2000" dirty="0"/>
          </a:p>
          <a:p>
            <a:pPr>
              <a:spcAft>
                <a:spcPts val="600"/>
              </a:spcAft>
            </a:pPr>
            <a:r>
              <a:rPr lang="en-GB" sz="2000" dirty="0"/>
              <a:t>Public proposal published</a:t>
            </a:r>
          </a:p>
          <a:p>
            <a:pPr lvl="1">
              <a:spcAft>
                <a:spcPts val="600"/>
              </a:spcAft>
            </a:pPr>
            <a:r>
              <a:rPr lang="en-GB" dirty="0">
                <a:hlinkClick r:id="rId2"/>
              </a:rPr>
              <a:t>https://aplwiki.com/wiki/Array_notation</a:t>
            </a:r>
            <a:endParaRPr lang="en-GB" sz="2000" dirty="0"/>
          </a:p>
          <a:p>
            <a:pPr>
              <a:spcAft>
                <a:spcPts val="600"/>
              </a:spcAft>
            </a:pPr>
            <a:r>
              <a:rPr lang="en-GB" sz="2000" dirty="0"/>
              <a:t>Very little feedback from the community</a:t>
            </a:r>
          </a:p>
          <a:p>
            <a:pPr>
              <a:spcAft>
                <a:spcPts val="600"/>
              </a:spcAft>
            </a:pPr>
            <a:endParaRPr lang="en-GB" sz="2000" dirty="0"/>
          </a:p>
          <a:p>
            <a:pPr>
              <a:spcAft>
                <a:spcPts val="600"/>
              </a:spcAft>
            </a:pPr>
            <a:r>
              <a:rPr lang="en-GB" sz="2000" dirty="0"/>
              <a:t>Will be integrated with interpreter in v20.0</a:t>
            </a:r>
            <a:endParaRPr lang="en-GB" sz="3200" dirty="0"/>
          </a:p>
          <a:p>
            <a:pPr>
              <a:spcAft>
                <a:spcPts val="600"/>
              </a:spcAft>
            </a:pPr>
            <a:endParaRPr lang="en-GB" sz="32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A106634-654D-01AD-63FB-033BA9D60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 eaLnBrk="1" latinLnBrk="0" hangingPunct="1"/>
            <a:r>
              <a:rPr lang="en-GB" sz="3600" b="0" kern="1200" dirty="0">
                <a:solidFill>
                  <a:srgbClr val="3B475E"/>
                </a:solidFill>
                <a:effectLst/>
                <a:latin typeface="Sarabun" panose="00000500000000000000" pitchFamily="2" charset="-34"/>
                <a:ea typeface="+mj-ea"/>
                <a:cs typeface="Calibri" panose="020F0502020204030204" pitchFamily="34" charset="0"/>
              </a:rPr>
              <a:t>Array Notation - Status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7589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dia Placeholder 5">
            <a:extLst>
              <a:ext uri="{FF2B5EF4-FFF2-40B4-BE49-F238E27FC236}">
                <a16:creationId xmlns:a16="http://schemas.microsoft.com/office/drawing/2014/main" id="{C4509EB6-9E2F-7561-7FE0-3424B10D10DA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48E2A76-FD9D-CD88-EDDE-9AAD8A6F0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00225"/>
            <a:ext cx="1238250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DE7D0A7B-5CEA-F6C1-6CB0-81498E8380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201" y="1800225"/>
            <a:ext cx="1238250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9D5397-7937-184C-7A5F-C426C9E430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1" r="9662" b="2"/>
          <a:stretch/>
        </p:blipFill>
        <p:spPr bwMode="auto">
          <a:xfrm>
            <a:off x="1416263" y="1800225"/>
            <a:ext cx="1017554" cy="1542257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A1D22F2-2037-45EF-E23B-DF7EACA375D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8120"/>
          <a:stretch/>
        </p:blipFill>
        <p:spPr>
          <a:xfrm>
            <a:off x="2632694" y="1800225"/>
            <a:ext cx="1134909" cy="153234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0324FCD-70B2-42EA-2015-1DA57A07BF00}"/>
              </a:ext>
            </a:extLst>
          </p:cNvPr>
          <p:cNvSpPr txBox="1"/>
          <p:nvPr/>
        </p:nvSpPr>
        <p:spPr>
          <a:xfrm>
            <a:off x="1808174" y="1285660"/>
            <a:ext cx="1276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Prototypes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FB2E8D-814A-0AA2-C065-4F6A6726C4BE}"/>
              </a:ext>
            </a:extLst>
          </p:cNvPr>
          <p:cNvSpPr txBox="1"/>
          <p:nvPr/>
        </p:nvSpPr>
        <p:spPr>
          <a:xfrm>
            <a:off x="4995392" y="1289872"/>
            <a:ext cx="1973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V20.0 </a:t>
            </a:r>
            <a:r>
              <a:rPr lang="da-DK" dirty="0" err="1"/>
              <a:t>Production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7023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2B63A0B-5FC2-83B5-BB20-964CA12ED444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B4C4CD-B2C4-BB06-147C-B82E7ADF78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672E067-B76C-F7FB-CC95-A695454EE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Live Demos..?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5209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93F51-2BD2-4870-943D-413A98B3E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872821" cy="685535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GB" dirty="0"/>
              <a:t>Dyalog – The Next Generation</a:t>
            </a:r>
          </a:p>
        </p:txBody>
      </p:sp>
      <p:pic>
        <p:nvPicPr>
          <p:cNvPr id="8" name="Picture 7" descr="A person with a beard&#10;&#10;Description automatically generated with medium confidence">
            <a:extLst>
              <a:ext uri="{FF2B5EF4-FFF2-40B4-BE49-F238E27FC236}">
                <a16:creationId xmlns:a16="http://schemas.microsoft.com/office/drawing/2014/main" id="{75AD4451-60FC-4FAE-8F0F-0F8DA5F748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5" r="8508" b="2"/>
          <a:stretch/>
        </p:blipFill>
        <p:spPr bwMode="auto">
          <a:xfrm>
            <a:off x="2307815" y="1547483"/>
            <a:ext cx="707876" cy="1072893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9B9BBE3-3208-4FC8-BC05-AF3C54E245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1" r="9662" b="2"/>
          <a:stretch/>
        </p:blipFill>
        <p:spPr bwMode="auto">
          <a:xfrm>
            <a:off x="1409387" y="1547484"/>
            <a:ext cx="707876" cy="1072893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8B64A91F-2E0F-49CE-B2DF-FC544C8DF1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1" r="10744"/>
          <a:stretch/>
        </p:blipFill>
        <p:spPr bwMode="auto">
          <a:xfrm>
            <a:off x="3239076" y="1547483"/>
            <a:ext cx="707875" cy="106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4D014CAC-7096-46C6-9380-37112B4B4C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8" r="1585" b="2"/>
          <a:stretch/>
        </p:blipFill>
        <p:spPr bwMode="auto">
          <a:xfrm>
            <a:off x="4170336" y="1543241"/>
            <a:ext cx="707875" cy="1072892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DBA23A11-D285-4177-8D61-E9EE235133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" r="2062"/>
          <a:stretch/>
        </p:blipFill>
        <p:spPr bwMode="auto">
          <a:xfrm>
            <a:off x="7856428" y="1535473"/>
            <a:ext cx="707875" cy="1072891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5DE0D7F-45D5-475E-9A58-97DE75A70A8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 r="8890"/>
          <a:stretch/>
        </p:blipFill>
        <p:spPr>
          <a:xfrm>
            <a:off x="5098179" y="1543241"/>
            <a:ext cx="707875" cy="1072892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918579A-29D1-47A7-C8FC-193F04B240B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95034" y="1535474"/>
            <a:ext cx="734153" cy="10686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97BBFFB-5DFC-B756-7F2D-266DEC006D8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1544" y="1548926"/>
            <a:ext cx="707876" cy="1071926"/>
          </a:xfrm>
          <a:prstGeom prst="rect">
            <a:avLst/>
          </a:prstGeom>
        </p:spPr>
      </p:pic>
      <p:pic>
        <p:nvPicPr>
          <p:cNvPr id="1026" name="970FC08E-496B-4E9E-9F97-F8DEA87316A7">
            <a:extLst>
              <a:ext uri="{FF2B5EF4-FFF2-40B4-BE49-F238E27FC236}">
                <a16:creationId xmlns:a16="http://schemas.microsoft.com/office/drawing/2014/main" id="{A7A2C9D3-1294-F867-5A26-2DC2F7CD34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62" r="9165"/>
          <a:stretch/>
        </p:blipFill>
        <p:spPr bwMode="auto">
          <a:xfrm>
            <a:off x="5996607" y="1535474"/>
            <a:ext cx="731826" cy="10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718680C-36A6-7319-313E-742017FD23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" r="8012"/>
          <a:stretch/>
        </p:blipFill>
        <p:spPr bwMode="auto">
          <a:xfrm>
            <a:off x="1399364" y="2932425"/>
            <a:ext cx="727921" cy="103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87D41FB-35DA-7991-7591-62085C65573F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" b="318"/>
          <a:stretch/>
        </p:blipFill>
        <p:spPr>
          <a:xfrm>
            <a:off x="481544" y="2923662"/>
            <a:ext cx="710819" cy="104058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35B5785-5F37-1E1D-2ADF-B5C6836FDB1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334286" y="2922750"/>
            <a:ext cx="675946" cy="103068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08E9E3F-4175-5E46-274B-52FBC5C9F5A5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6339" t="-576" r="-2456" b="576"/>
          <a:stretch/>
        </p:blipFill>
        <p:spPr>
          <a:xfrm>
            <a:off x="3246413" y="2932425"/>
            <a:ext cx="727922" cy="103068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464E7BD-D395-5CD5-F41F-F0C2FD6F8A77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8791" r="6737"/>
          <a:stretch/>
        </p:blipFill>
        <p:spPr>
          <a:xfrm>
            <a:off x="4218552" y="2956876"/>
            <a:ext cx="641515" cy="103068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5F3CC53-5DFF-EE60-36A0-2E915B71AABC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r="8120"/>
          <a:stretch/>
        </p:blipFill>
        <p:spPr>
          <a:xfrm>
            <a:off x="7850962" y="2922750"/>
            <a:ext cx="756085" cy="102085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FF24668E-F5A2-DAF7-177D-C2C05E79990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895024" y="2922750"/>
            <a:ext cx="751505" cy="102360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553CA66-ACA1-9F4E-F428-2D882D3BCE08}"/>
              </a:ext>
            </a:extLst>
          </p:cNvPr>
          <p:cNvSpPr/>
          <p:nvPr/>
        </p:nvSpPr>
        <p:spPr>
          <a:xfrm>
            <a:off x="323529" y="953192"/>
            <a:ext cx="4608050" cy="179000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172400-464F-AE3D-651E-F1BA2FAD8AF8}"/>
              </a:ext>
            </a:extLst>
          </p:cNvPr>
          <p:cNvSpPr txBox="1"/>
          <p:nvPr/>
        </p:nvSpPr>
        <p:spPr>
          <a:xfrm>
            <a:off x="385727" y="1133654"/>
            <a:ext cx="1276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2010-2021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F06E2D-2B0D-23F1-01BE-9FDAC5A86AA9}"/>
              </a:ext>
            </a:extLst>
          </p:cNvPr>
          <p:cNvSpPr/>
          <p:nvPr/>
        </p:nvSpPr>
        <p:spPr>
          <a:xfrm>
            <a:off x="4993778" y="953192"/>
            <a:ext cx="3958634" cy="179000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118703-0A09-C5A5-754D-AF7B861F8C2A}"/>
              </a:ext>
            </a:extLst>
          </p:cNvPr>
          <p:cNvSpPr txBox="1"/>
          <p:nvPr/>
        </p:nvSpPr>
        <p:spPr>
          <a:xfrm>
            <a:off x="5130768" y="1133654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2022</a:t>
            </a:r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48C8329-0163-5C4A-C6CA-04B8CA328679}"/>
              </a:ext>
            </a:extLst>
          </p:cNvPr>
          <p:cNvSpPr/>
          <p:nvPr/>
        </p:nvSpPr>
        <p:spPr>
          <a:xfrm>
            <a:off x="323528" y="2787698"/>
            <a:ext cx="4608050" cy="179000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C5984E4-C3F8-7404-5E6F-43FF2C710AFF}"/>
              </a:ext>
            </a:extLst>
          </p:cNvPr>
          <p:cNvSpPr txBox="1"/>
          <p:nvPr/>
        </p:nvSpPr>
        <p:spPr>
          <a:xfrm>
            <a:off x="385727" y="4010537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2023</a:t>
            </a:r>
            <a:endParaRPr lang="en-GB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17B4F98-60A3-84D1-346E-5BFDC1C0F9A6}"/>
              </a:ext>
            </a:extLst>
          </p:cNvPr>
          <p:cNvSpPr/>
          <p:nvPr/>
        </p:nvSpPr>
        <p:spPr>
          <a:xfrm>
            <a:off x="6626963" y="2787698"/>
            <a:ext cx="2352661" cy="179000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4E8119-FFBE-A3EE-5A73-AF12E816D589}"/>
              </a:ext>
            </a:extLst>
          </p:cNvPr>
          <p:cNvSpPr txBox="1"/>
          <p:nvPr/>
        </p:nvSpPr>
        <p:spPr>
          <a:xfrm>
            <a:off x="6698474" y="3957323"/>
            <a:ext cx="2995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2023 Summer </a:t>
            </a:r>
            <a:r>
              <a:rPr lang="da-DK" dirty="0" err="1"/>
              <a:t>Interns</a:t>
            </a:r>
            <a:endParaRPr lang="en-GB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E79A61A-A280-C39F-48A1-A4645633CCB0}"/>
              </a:ext>
            </a:extLst>
          </p:cNvPr>
          <p:cNvSpPr/>
          <p:nvPr/>
        </p:nvSpPr>
        <p:spPr>
          <a:xfrm>
            <a:off x="4993778" y="2783455"/>
            <a:ext cx="1528670" cy="179000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7555140C-3C30-3784-90BF-548E575E136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122445" y="2965485"/>
            <a:ext cx="683610" cy="1036145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9052DACE-145F-3C2C-97D6-F57A374A9E97}"/>
              </a:ext>
            </a:extLst>
          </p:cNvPr>
          <p:cNvSpPr txBox="1"/>
          <p:nvPr/>
        </p:nvSpPr>
        <p:spPr>
          <a:xfrm>
            <a:off x="5749811" y="4010537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3732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93F51-2BD2-4870-943D-413A98B3E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872821" cy="685535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GB" dirty="0"/>
              <a:t>Dyalog – The Next Generation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B9BBE3-3208-4FC8-BC05-AF3C54E245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1" r="9662" b="2"/>
          <a:stretch/>
        </p:blipFill>
        <p:spPr bwMode="auto">
          <a:xfrm>
            <a:off x="1409387" y="1547484"/>
            <a:ext cx="707876" cy="1072893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5F3CC53-5DFF-EE60-36A0-2E915B71AA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120"/>
          <a:stretch/>
        </p:blipFill>
        <p:spPr>
          <a:xfrm>
            <a:off x="7850962" y="2922750"/>
            <a:ext cx="756085" cy="102085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553CA66-ACA1-9F4E-F428-2D882D3BCE08}"/>
              </a:ext>
            </a:extLst>
          </p:cNvPr>
          <p:cNvSpPr/>
          <p:nvPr/>
        </p:nvSpPr>
        <p:spPr>
          <a:xfrm>
            <a:off x="323529" y="953192"/>
            <a:ext cx="4608050" cy="179000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172400-464F-AE3D-651E-F1BA2FAD8AF8}"/>
              </a:ext>
            </a:extLst>
          </p:cNvPr>
          <p:cNvSpPr txBox="1"/>
          <p:nvPr/>
        </p:nvSpPr>
        <p:spPr>
          <a:xfrm>
            <a:off x="385727" y="1133654"/>
            <a:ext cx="1276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2010-2021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F06E2D-2B0D-23F1-01BE-9FDAC5A86AA9}"/>
              </a:ext>
            </a:extLst>
          </p:cNvPr>
          <p:cNvSpPr/>
          <p:nvPr/>
        </p:nvSpPr>
        <p:spPr>
          <a:xfrm>
            <a:off x="4993778" y="953192"/>
            <a:ext cx="3958634" cy="179000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118703-0A09-C5A5-754D-AF7B861F8C2A}"/>
              </a:ext>
            </a:extLst>
          </p:cNvPr>
          <p:cNvSpPr txBox="1"/>
          <p:nvPr/>
        </p:nvSpPr>
        <p:spPr>
          <a:xfrm>
            <a:off x="5130768" y="1133654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2022</a:t>
            </a:r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48C8329-0163-5C4A-C6CA-04B8CA328679}"/>
              </a:ext>
            </a:extLst>
          </p:cNvPr>
          <p:cNvSpPr/>
          <p:nvPr/>
        </p:nvSpPr>
        <p:spPr>
          <a:xfrm>
            <a:off x="323528" y="2787698"/>
            <a:ext cx="4608050" cy="179000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C5984E4-C3F8-7404-5E6F-43FF2C710AFF}"/>
              </a:ext>
            </a:extLst>
          </p:cNvPr>
          <p:cNvSpPr txBox="1"/>
          <p:nvPr/>
        </p:nvSpPr>
        <p:spPr>
          <a:xfrm>
            <a:off x="385727" y="4010537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2023</a:t>
            </a:r>
            <a:endParaRPr lang="en-GB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17B4F98-60A3-84D1-346E-5BFDC1C0F9A6}"/>
              </a:ext>
            </a:extLst>
          </p:cNvPr>
          <p:cNvSpPr/>
          <p:nvPr/>
        </p:nvSpPr>
        <p:spPr>
          <a:xfrm>
            <a:off x="6626963" y="2787698"/>
            <a:ext cx="2352661" cy="179000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4E8119-FFBE-A3EE-5A73-AF12E816D589}"/>
              </a:ext>
            </a:extLst>
          </p:cNvPr>
          <p:cNvSpPr txBox="1"/>
          <p:nvPr/>
        </p:nvSpPr>
        <p:spPr>
          <a:xfrm>
            <a:off x="6698474" y="3957323"/>
            <a:ext cx="2995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2023 Summer </a:t>
            </a:r>
            <a:r>
              <a:rPr lang="da-DK" dirty="0" err="1"/>
              <a:t>Interns</a:t>
            </a:r>
            <a:endParaRPr lang="en-GB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E79A61A-A280-C39F-48A1-A4645633CCB0}"/>
              </a:ext>
            </a:extLst>
          </p:cNvPr>
          <p:cNvSpPr/>
          <p:nvPr/>
        </p:nvSpPr>
        <p:spPr>
          <a:xfrm>
            <a:off x="4993778" y="2783455"/>
            <a:ext cx="1528670" cy="179000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052DACE-145F-3C2C-97D6-F57A374A9E97}"/>
              </a:ext>
            </a:extLst>
          </p:cNvPr>
          <p:cNvSpPr txBox="1"/>
          <p:nvPr/>
        </p:nvSpPr>
        <p:spPr>
          <a:xfrm>
            <a:off x="5749811" y="4010537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30705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EECDF4-6E9D-9F24-825D-4912DC4673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7622738" cy="3242040"/>
          </a:xfrm>
        </p:spPr>
        <p:txBody>
          <a:bodyPr>
            <a:normAutofit/>
          </a:bodyPr>
          <a:lstStyle/>
          <a:p>
            <a:r>
              <a:rPr lang="da-DK" b="1" i="1" dirty="0" err="1"/>
              <a:t>Literally</a:t>
            </a:r>
            <a:r>
              <a:rPr lang="da-DK" dirty="0"/>
              <a:t> </a:t>
            </a:r>
            <a:r>
              <a:rPr lang="da-DK" dirty="0" err="1"/>
              <a:t>means</a:t>
            </a:r>
            <a:r>
              <a:rPr lang="da-DK" dirty="0"/>
              <a:t>: </a:t>
            </a:r>
            <a:r>
              <a:rPr lang="da-DK" dirty="0" err="1"/>
              <a:t>Statically</a:t>
            </a:r>
            <a:r>
              <a:rPr lang="da-DK" dirty="0"/>
              <a:t> </a:t>
            </a:r>
            <a:r>
              <a:rPr lang="da-DK" dirty="0" err="1"/>
              <a:t>parseable</a:t>
            </a:r>
            <a:r>
              <a:rPr lang="da-DK" dirty="0"/>
              <a:t>, </a:t>
            </a:r>
            <a:br>
              <a:rPr lang="da-DK" dirty="0"/>
            </a:br>
            <a:r>
              <a:rPr lang="da-DK" dirty="0" err="1"/>
              <a:t>without</a:t>
            </a:r>
            <a:r>
              <a:rPr lang="da-DK" dirty="0"/>
              <a:t> </a:t>
            </a:r>
            <a:r>
              <a:rPr lang="da-DK" dirty="0" err="1"/>
              <a:t>executing</a:t>
            </a:r>
            <a:r>
              <a:rPr lang="da-DK" dirty="0"/>
              <a:t> APL primitives</a:t>
            </a:r>
          </a:p>
          <a:p>
            <a:endParaRPr lang="da-DK" dirty="0"/>
          </a:p>
          <a:p>
            <a:r>
              <a:rPr lang="da-DK" dirty="0" err="1"/>
              <a:t>Nested</a:t>
            </a:r>
            <a:r>
              <a:rPr lang="da-DK" dirty="0"/>
              <a:t> </a:t>
            </a:r>
            <a:r>
              <a:rPr lang="da-DK" dirty="0" err="1"/>
              <a:t>vectors</a:t>
            </a:r>
            <a:r>
              <a:rPr lang="da-DK" dirty="0"/>
              <a:t> </a:t>
            </a:r>
            <a:r>
              <a:rPr lang="da-DK" dirty="0" err="1"/>
              <a:t>using</a:t>
            </a:r>
            <a:r>
              <a:rPr lang="da-DK" dirty="0"/>
              <a:t>   ( … )</a:t>
            </a:r>
          </a:p>
          <a:p>
            <a:r>
              <a:rPr lang="da-DK" dirty="0"/>
              <a:t>High rank arrays </a:t>
            </a:r>
            <a:r>
              <a:rPr lang="da-DK" dirty="0" err="1"/>
              <a:t>using</a:t>
            </a:r>
            <a:r>
              <a:rPr lang="da-DK" dirty="0"/>
              <a:t> [ … ]</a:t>
            </a:r>
          </a:p>
          <a:p>
            <a:r>
              <a:rPr lang="da-DK" dirty="0" err="1"/>
              <a:t>Namespaces</a:t>
            </a:r>
            <a:r>
              <a:rPr lang="da-DK" dirty="0"/>
              <a:t> </a:t>
            </a:r>
            <a:r>
              <a:rPr lang="da-DK" dirty="0" err="1"/>
              <a:t>using</a:t>
            </a:r>
            <a:r>
              <a:rPr lang="da-DK" dirty="0"/>
              <a:t> (</a:t>
            </a:r>
            <a:r>
              <a:rPr lang="da-DK" b="1" dirty="0" err="1"/>
              <a:t>name:value</a:t>
            </a:r>
            <a:r>
              <a:rPr lang="da-DK" b="1" dirty="0"/>
              <a:t> </a:t>
            </a:r>
            <a:r>
              <a:rPr lang="da-DK" dirty="0"/>
              <a:t>pairs)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BA364D-235E-312F-4D7C-115A02C74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8043232" cy="685535"/>
          </a:xfrm>
        </p:spPr>
        <p:txBody>
          <a:bodyPr/>
          <a:lstStyle/>
          <a:p>
            <a:r>
              <a:rPr lang="da-DK" dirty="0"/>
              <a:t>A </a:t>
            </a:r>
            <a:r>
              <a:rPr lang="da-DK" dirty="0" err="1"/>
              <a:t>Way</a:t>
            </a:r>
            <a:r>
              <a:rPr lang="da-DK" dirty="0"/>
              <a:t> to Write Most Arrays </a:t>
            </a:r>
            <a:r>
              <a:rPr lang="da-DK" b="1" i="1" dirty="0" err="1"/>
              <a:t>Literally</a:t>
            </a:r>
            <a:endParaRPr lang="en-GB" b="1" i="1" dirty="0"/>
          </a:p>
        </p:txBody>
      </p:sp>
    </p:spTree>
    <p:extLst>
      <p:ext uri="{BB962C8B-B14F-4D97-AF65-F5344CB8AC3E}">
        <p14:creationId xmlns:p14="http://schemas.microsoft.com/office/powerpoint/2010/main" val="2682728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EECDF4-6E9D-9F24-825D-4912DC4673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3008375"/>
            <a:ext cx="6092513" cy="1498589"/>
          </a:xfrm>
        </p:spPr>
        <p:txBody>
          <a:bodyPr>
            <a:normAutofit lnSpcReduction="10000"/>
          </a:bodyPr>
          <a:lstStyle/>
          <a:p>
            <a:r>
              <a:rPr lang="da-DK" dirty="0"/>
              <a:t>Multiple statements </a:t>
            </a:r>
            <a:r>
              <a:rPr lang="da-DK" dirty="0" err="1"/>
              <a:t>within</a:t>
            </a:r>
            <a:r>
              <a:rPr lang="da-DK" dirty="0"/>
              <a:t> </a:t>
            </a:r>
            <a:r>
              <a:rPr lang="da-DK" dirty="0" err="1"/>
              <a:t>parentheses</a:t>
            </a:r>
            <a:r>
              <a:rPr lang="da-DK" dirty="0"/>
              <a:t> </a:t>
            </a:r>
            <a:r>
              <a:rPr lang="da-DK" dirty="0" err="1"/>
              <a:t>define</a:t>
            </a:r>
            <a:r>
              <a:rPr lang="da-DK" dirty="0"/>
              <a:t> a </a:t>
            </a:r>
            <a:r>
              <a:rPr lang="da-DK" dirty="0" err="1"/>
              <a:t>nested</a:t>
            </a:r>
            <a:r>
              <a:rPr lang="da-DK" dirty="0"/>
              <a:t> </a:t>
            </a:r>
            <a:r>
              <a:rPr lang="da-DK" dirty="0" err="1"/>
              <a:t>vector</a:t>
            </a:r>
            <a:br>
              <a:rPr lang="da-DK" dirty="0"/>
            </a:br>
            <a:br>
              <a:rPr lang="da-DK" dirty="0"/>
            </a:b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BA364D-235E-312F-4D7C-115A02C74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8043232" cy="685535"/>
          </a:xfrm>
        </p:spPr>
        <p:txBody>
          <a:bodyPr/>
          <a:lstStyle/>
          <a:p>
            <a:r>
              <a:rPr lang="da-DK" dirty="0" err="1"/>
              <a:t>Hopefully</a:t>
            </a:r>
            <a:r>
              <a:rPr lang="da-DK" dirty="0"/>
              <a:t> "Intuitive" … </a:t>
            </a:r>
            <a:r>
              <a:rPr lang="da-DK" dirty="0" err="1"/>
              <a:t>let's</a:t>
            </a:r>
            <a:r>
              <a:rPr lang="da-DK" dirty="0"/>
              <a:t> test it!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18CA27B-81C0-D1F3-224A-BECD60CA20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8112"/>
          <a:stretch/>
        </p:blipFill>
        <p:spPr>
          <a:xfrm>
            <a:off x="3438564" y="1506613"/>
            <a:ext cx="1444782" cy="7915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19E8128-84E3-9914-C7CF-6D569A55C3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8232"/>
          <a:stretch/>
        </p:blipFill>
        <p:spPr>
          <a:xfrm>
            <a:off x="1292777" y="1515529"/>
            <a:ext cx="1184214" cy="791592"/>
          </a:xfrm>
          <a:prstGeom prst="rect">
            <a:avLst/>
          </a:prstGeom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D8AEC6FE-0397-10CE-2FA9-48BF65C11844}"/>
              </a:ext>
            </a:extLst>
          </p:cNvPr>
          <p:cNvSpPr/>
          <p:nvPr/>
        </p:nvSpPr>
        <p:spPr>
          <a:xfrm>
            <a:off x="2859069" y="1690213"/>
            <a:ext cx="285057" cy="3018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DD0F25-9C72-8F5F-62BF-6841E19B82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3440" y="1479132"/>
            <a:ext cx="2000529" cy="724001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659BFFB4-843A-29D9-B37B-77EA29D9DF42}"/>
              </a:ext>
            </a:extLst>
          </p:cNvPr>
          <p:cNvSpPr/>
          <p:nvPr/>
        </p:nvSpPr>
        <p:spPr>
          <a:xfrm>
            <a:off x="5257280" y="1690213"/>
            <a:ext cx="285057" cy="3018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0192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1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A106634-654D-01AD-63FB-033BA9D60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7" y="110727"/>
            <a:ext cx="7005527" cy="685535"/>
          </a:xfrm>
        </p:spPr>
        <p:txBody>
          <a:bodyPr/>
          <a:lstStyle/>
          <a:p>
            <a:pPr rtl="0" eaLnBrk="1" latinLnBrk="0" hangingPunct="1"/>
            <a:r>
              <a:rPr lang="en-GB" sz="3600" b="0" kern="1200" dirty="0">
                <a:solidFill>
                  <a:srgbClr val="3B475E"/>
                </a:solidFill>
                <a:effectLst/>
                <a:latin typeface="Sarabun" panose="00000500000000000000" pitchFamily="2" charset="-34"/>
                <a:ea typeface="+mj-ea"/>
                <a:cs typeface="Calibri" panose="020F0502020204030204" pitchFamily="34" charset="0"/>
              </a:rPr>
              <a:t>Matrices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78CD98-2F45-E82D-D892-2B37F49CC6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485"/>
          <a:stretch/>
        </p:blipFill>
        <p:spPr>
          <a:xfrm>
            <a:off x="2419691" y="1198553"/>
            <a:ext cx="1444782" cy="258638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99320AB-AE7A-8E07-D49A-4380C6E87B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8603"/>
          <a:stretch/>
        </p:blipFill>
        <p:spPr>
          <a:xfrm>
            <a:off x="445218" y="1198553"/>
            <a:ext cx="1184214" cy="2596394"/>
          </a:xfrm>
          <a:prstGeom prst="rect">
            <a:avLst/>
          </a:prstGeom>
        </p:spPr>
      </p:pic>
      <p:sp>
        <p:nvSpPr>
          <p:cNvPr id="13" name="Arrow: Right 12">
            <a:extLst>
              <a:ext uri="{FF2B5EF4-FFF2-40B4-BE49-F238E27FC236}">
                <a16:creationId xmlns:a16="http://schemas.microsoft.com/office/drawing/2014/main" id="{22FE9041-E542-AB88-5529-8C78241A16B9}"/>
              </a:ext>
            </a:extLst>
          </p:cNvPr>
          <p:cNvSpPr/>
          <p:nvPr/>
        </p:nvSpPr>
        <p:spPr>
          <a:xfrm>
            <a:off x="1882033" y="2420761"/>
            <a:ext cx="285057" cy="3018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6F8277BF-C98B-74AD-6CE9-3C51FF3C9B48}"/>
              </a:ext>
            </a:extLst>
          </p:cNvPr>
          <p:cNvSpPr txBox="1">
            <a:spLocks/>
          </p:cNvSpPr>
          <p:nvPr/>
        </p:nvSpPr>
        <p:spPr>
          <a:xfrm>
            <a:off x="4289236" y="1198552"/>
            <a:ext cx="4500595" cy="328200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/>
              <a:t>Statements </a:t>
            </a:r>
            <a:r>
              <a:rPr lang="da-DK" dirty="0" err="1"/>
              <a:t>within</a:t>
            </a:r>
            <a:r>
              <a:rPr lang="da-DK" dirty="0"/>
              <a:t> </a:t>
            </a:r>
            <a:r>
              <a:rPr lang="da-DK" dirty="0" err="1"/>
              <a:t>brackets</a:t>
            </a:r>
            <a:r>
              <a:rPr lang="da-DK" dirty="0"/>
              <a:t> </a:t>
            </a:r>
            <a:r>
              <a:rPr lang="da-DK" dirty="0" err="1"/>
              <a:t>define</a:t>
            </a:r>
            <a:r>
              <a:rPr lang="da-DK" dirty="0"/>
              <a:t> a high rank array</a:t>
            </a:r>
          </a:p>
          <a:p>
            <a:r>
              <a:rPr lang="da-DK" dirty="0"/>
              <a:t>The </a:t>
            </a:r>
            <a:r>
              <a:rPr lang="da-DK" dirty="0" err="1"/>
              <a:t>results</a:t>
            </a:r>
            <a:r>
              <a:rPr lang="da-DK" dirty="0"/>
              <a:t> of the statements </a:t>
            </a:r>
            <a:r>
              <a:rPr lang="da-DK" dirty="0" err="1"/>
              <a:t>are</a:t>
            </a:r>
            <a:r>
              <a:rPr lang="da-DK" dirty="0"/>
              <a:t> "mixed" to </a:t>
            </a:r>
            <a:r>
              <a:rPr lang="da-DK" dirty="0" err="1"/>
              <a:t>produce</a:t>
            </a:r>
            <a:r>
              <a:rPr lang="da-DK" dirty="0"/>
              <a:t> the final array</a:t>
            </a:r>
          </a:p>
          <a:p>
            <a:r>
              <a:rPr lang="en-GB" dirty="0"/>
              <a:t>NB: The minimum rank of each individual result is 1 (vector)</a:t>
            </a:r>
          </a:p>
          <a:p>
            <a:pPr lvl="1"/>
            <a:r>
              <a:rPr lang="en-GB" dirty="0"/>
              <a:t>The result will have 2 or more dimensions.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The last example gives us a one-column matrix, not a vector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A2B65E2-B347-4928-564C-20E78E84B5D2}"/>
              </a:ext>
            </a:extLst>
          </p:cNvPr>
          <p:cNvCxnSpPr>
            <a:cxnSpLocks/>
          </p:cNvCxnSpPr>
          <p:nvPr/>
        </p:nvCxnSpPr>
        <p:spPr>
          <a:xfrm flipH="1" flipV="1">
            <a:off x="1131570" y="3681515"/>
            <a:ext cx="3282030" cy="4080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6997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 animBg="1"/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D8487EB-F9C6-274F-1C37-A53E910AF03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786468" y="410589"/>
            <a:ext cx="2975019" cy="1388123"/>
          </a:xfrm>
          <a:solidFill>
            <a:schemeClr val="accent1"/>
          </a:solidFill>
        </p:spPr>
        <p:txBody>
          <a:bodyPr/>
          <a:lstStyle/>
          <a:p>
            <a:r>
              <a:rPr lang="da-DK" dirty="0"/>
              <a:t>Array Notation </a:t>
            </a:r>
            <a:r>
              <a:rPr lang="da-DK" dirty="0" err="1"/>
              <a:t>uses</a:t>
            </a:r>
            <a:br>
              <a:rPr lang="da-DK" dirty="0"/>
            </a:br>
            <a:r>
              <a:rPr lang="da-DK" dirty="0" err="1"/>
              <a:t>brackets</a:t>
            </a:r>
            <a:r>
              <a:rPr lang="da-DK" dirty="0"/>
              <a:t> and </a:t>
            </a:r>
            <a:r>
              <a:rPr lang="da-DK" dirty="0" err="1"/>
              <a:t>parentheses</a:t>
            </a:r>
            <a:r>
              <a:rPr lang="da-DK" dirty="0"/>
              <a:t>…</a:t>
            </a:r>
          </a:p>
          <a:p>
            <a:r>
              <a:rPr lang="da-DK" dirty="0"/>
              <a:t>… </a:t>
            </a:r>
            <a:r>
              <a:rPr lang="da-DK" dirty="0" err="1"/>
              <a:t>that</a:t>
            </a:r>
            <a:r>
              <a:rPr lang="da-DK" dirty="0"/>
              <a:t> span Multiple Statements.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EBE1F7-FF3C-F02A-6961-7CAA83E900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a-DK" dirty="0">
                <a:latin typeface="APL385 Unicode" panose="020B0709000202000203" pitchFamily="49" charset="0"/>
              </a:rPr>
              <a:t>[1 0 1</a:t>
            </a:r>
            <a:br>
              <a:rPr lang="da-DK" dirty="0">
                <a:latin typeface="APL385 Unicode" panose="020B0709000202000203" pitchFamily="49" charset="0"/>
              </a:rPr>
            </a:br>
            <a:r>
              <a:rPr lang="da-DK" dirty="0">
                <a:latin typeface="APL385 Unicode" panose="020B0709000202000203" pitchFamily="49" charset="0"/>
              </a:rPr>
              <a:t> 0 1 0</a:t>
            </a:r>
            <a:br>
              <a:rPr lang="da-DK" dirty="0">
                <a:latin typeface="APL385 Unicode" panose="020B0709000202000203" pitchFamily="49" charset="0"/>
              </a:rPr>
            </a:br>
            <a:r>
              <a:rPr lang="da-DK" dirty="0">
                <a:latin typeface="APL385 Unicode" panose="020B0709000202000203" pitchFamily="49" charset="0"/>
              </a:rPr>
              <a:t> 1 0 1]</a:t>
            </a:r>
          </a:p>
          <a:p>
            <a:pPr marL="0" indent="0">
              <a:buNone/>
            </a:pPr>
            <a:br>
              <a:rPr lang="da-DK" dirty="0"/>
            </a:br>
            <a:r>
              <a:rPr lang="da-DK" dirty="0"/>
              <a:t>… is </a:t>
            </a:r>
            <a:r>
              <a:rPr lang="da-DK" dirty="0" err="1"/>
              <a:t>equivalent</a:t>
            </a:r>
            <a:r>
              <a:rPr lang="da-DK" dirty="0"/>
              <a:t> to …</a:t>
            </a:r>
          </a:p>
          <a:p>
            <a:pPr marL="0" indent="0">
              <a:buNone/>
            </a:pPr>
            <a:br>
              <a:rPr lang="da-DK" dirty="0">
                <a:latin typeface="APL385 Unicode" panose="020B0709000202000203" pitchFamily="49" charset="0"/>
              </a:rPr>
            </a:br>
            <a:r>
              <a:rPr lang="da-DK" dirty="0">
                <a:latin typeface="APL385 Unicode" panose="020B0709000202000203" pitchFamily="49" charset="0"/>
              </a:rPr>
              <a:t>[1 0 1 ⋄ 0 1 0 ⋄ 1 0 1]</a:t>
            </a:r>
          </a:p>
          <a:p>
            <a:pPr marL="0" indent="0">
              <a:buNone/>
            </a:pPr>
            <a:endParaRPr lang="da-DK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1706F8B-0721-BA0D-14A4-F299DB8A6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"Multiple Statements"</a:t>
            </a:r>
            <a:endParaRPr lang="en-GB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986D56A1-1810-A540-79FB-99FF607923F2}"/>
              </a:ext>
            </a:extLst>
          </p:cNvPr>
          <p:cNvSpPr txBox="1">
            <a:spLocks/>
          </p:cNvSpPr>
          <p:nvPr/>
        </p:nvSpPr>
        <p:spPr>
          <a:xfrm>
            <a:off x="5786467" y="1941645"/>
            <a:ext cx="2975019" cy="1039156"/>
          </a:xfrm>
          <a:prstGeom prst="rect">
            <a:avLst/>
          </a:prstGeom>
          <a:solidFill>
            <a:schemeClr val="accent5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 typeface="Arial" panose="020B0604020202020204" pitchFamily="34" charset="0"/>
              <a:buNone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717550" indent="-355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60000"/>
              <a:buFont typeface="Courier New" panose="02070309020205020404" pitchFamily="49" charset="0"/>
              <a:buChar char="o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079500" indent="-3619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 typeface="Wingdings" panose="05000000000000000000" pitchFamily="2" charset="2"/>
              <a:buChar char="§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433513" indent="-354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 typeface="Calibri" panose="020F0502020204030204" pitchFamily="34" charset="0"/>
              <a:buChar char="–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/>
              <a:t>Statements </a:t>
            </a:r>
            <a:r>
              <a:rPr lang="da-DK" dirty="0" err="1"/>
              <a:t>can</a:t>
            </a:r>
            <a:r>
              <a:rPr lang="da-DK" dirty="0"/>
              <a:t> </a:t>
            </a:r>
            <a:r>
              <a:rPr lang="da-DK" dirty="0" err="1"/>
              <a:t>be</a:t>
            </a:r>
            <a:r>
              <a:rPr lang="da-DK" dirty="0"/>
              <a:t> </a:t>
            </a:r>
            <a:r>
              <a:rPr lang="da-DK" dirty="0" err="1"/>
              <a:t>separated</a:t>
            </a:r>
            <a:r>
              <a:rPr lang="da-DK" dirty="0"/>
              <a:t> by new lines</a:t>
            </a:r>
            <a:br>
              <a:rPr lang="da-DK" dirty="0"/>
            </a:br>
            <a:r>
              <a:rPr lang="da-DK" dirty="0"/>
              <a:t>OR by </a:t>
            </a:r>
            <a:r>
              <a:rPr lang="da-DK" dirty="0" err="1"/>
              <a:t>diamonds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8830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A106634-654D-01AD-63FB-033BA9D60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7" y="110727"/>
            <a:ext cx="7005527" cy="685535"/>
          </a:xfrm>
        </p:spPr>
        <p:txBody>
          <a:bodyPr/>
          <a:lstStyle/>
          <a:p>
            <a:pPr rtl="0" eaLnBrk="1" latinLnBrk="0" hangingPunct="1"/>
            <a:r>
              <a:rPr lang="en-GB" sz="3600" b="0" kern="1200" dirty="0">
                <a:solidFill>
                  <a:srgbClr val="3B475E"/>
                </a:solidFill>
                <a:effectLst/>
                <a:latin typeface="Sarabun" panose="00000500000000000000" pitchFamily="2" charset="-34"/>
                <a:ea typeface="+mj-ea"/>
                <a:cs typeface="Calibri" panose="020F0502020204030204" pitchFamily="34" charset="0"/>
              </a:rPr>
              <a:t>Vector of Matrices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7D96A81-829D-8E0A-5217-5CB78DC7C0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8198"/>
          <a:stretch/>
        </p:blipFill>
        <p:spPr>
          <a:xfrm>
            <a:off x="2789394" y="1375087"/>
            <a:ext cx="1736310" cy="224744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6E4412B-D653-B207-03A9-231E8DD9A1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8474"/>
          <a:stretch/>
        </p:blipFill>
        <p:spPr>
          <a:xfrm>
            <a:off x="497392" y="1375087"/>
            <a:ext cx="1577449" cy="2237438"/>
          </a:xfrm>
          <a:prstGeom prst="rect">
            <a:avLst/>
          </a:prstGeom>
        </p:spPr>
      </p:pic>
      <p:sp>
        <p:nvSpPr>
          <p:cNvPr id="14" name="Arrow: Right 13">
            <a:extLst>
              <a:ext uri="{FF2B5EF4-FFF2-40B4-BE49-F238E27FC236}">
                <a16:creationId xmlns:a16="http://schemas.microsoft.com/office/drawing/2014/main" id="{E92615C9-22E2-CBC4-A68C-9A92C4A9171C}"/>
              </a:ext>
            </a:extLst>
          </p:cNvPr>
          <p:cNvSpPr/>
          <p:nvPr/>
        </p:nvSpPr>
        <p:spPr>
          <a:xfrm>
            <a:off x="2289589" y="2287524"/>
            <a:ext cx="285057" cy="3018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472A68-FBAF-6FBC-1210-089B751998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37949" y="2008695"/>
            <a:ext cx="2680795" cy="910783"/>
          </a:xfrm>
          <a:prstGeom prst="rect">
            <a:avLst/>
          </a:prstGeom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4DF4B01D-267F-8459-04AA-75F48DA68A04}"/>
              </a:ext>
            </a:extLst>
          </p:cNvPr>
          <p:cNvSpPr/>
          <p:nvPr/>
        </p:nvSpPr>
        <p:spPr>
          <a:xfrm>
            <a:off x="4729927" y="2288234"/>
            <a:ext cx="285057" cy="3018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722A2AE2-6E63-D536-F48B-793784491B30}"/>
              </a:ext>
            </a:extLst>
          </p:cNvPr>
          <p:cNvSpPr txBox="1">
            <a:spLocks/>
          </p:cNvSpPr>
          <p:nvPr/>
        </p:nvSpPr>
        <p:spPr>
          <a:xfrm>
            <a:off x="497392" y="3776351"/>
            <a:ext cx="6092513" cy="14985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/>
              <a:t>A </a:t>
            </a:r>
            <a:r>
              <a:rPr lang="da-DK" dirty="0" err="1"/>
              <a:t>vector</a:t>
            </a:r>
            <a:r>
              <a:rPr lang="da-DK" dirty="0"/>
              <a:t> (…) of </a:t>
            </a:r>
            <a:r>
              <a:rPr lang="da-DK" dirty="0" err="1"/>
              <a:t>four</a:t>
            </a:r>
            <a:r>
              <a:rPr lang="da-DK" dirty="0"/>
              <a:t> matrices […]</a:t>
            </a:r>
            <a:br>
              <a:rPr lang="da-DK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9061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 animBg="1"/>
      <p:bldP spid="11" grpId="0" animBg="1"/>
      <p:bldP spid="1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A106634-654D-01AD-63FB-033BA9D60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7" y="110727"/>
            <a:ext cx="7005527" cy="685535"/>
          </a:xfrm>
        </p:spPr>
        <p:txBody>
          <a:bodyPr/>
          <a:lstStyle/>
          <a:p>
            <a:pPr rtl="0" eaLnBrk="1" latinLnBrk="0" hangingPunct="1"/>
            <a:r>
              <a:rPr lang="en-GB" sz="3600" b="0" kern="1200" dirty="0">
                <a:solidFill>
                  <a:srgbClr val="3B475E"/>
                </a:solidFill>
                <a:effectLst/>
                <a:latin typeface="Sarabun" panose="00000500000000000000" pitchFamily="2" charset="-34"/>
                <a:ea typeface="+mj-ea"/>
                <a:cs typeface="Calibri" panose="020F0502020204030204" pitchFamily="34" charset="0"/>
              </a:rPr>
              <a:t>Error Message Table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7D96A81-829D-8E0A-5217-5CB78DC7C0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0301"/>
          <a:stretch/>
        </p:blipFill>
        <p:spPr>
          <a:xfrm>
            <a:off x="2409764" y="1528788"/>
            <a:ext cx="1736310" cy="108002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6E4412B-D653-B207-03A9-231E8DD9A1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0026"/>
          <a:stretch/>
        </p:blipFill>
        <p:spPr>
          <a:xfrm>
            <a:off x="323527" y="1518783"/>
            <a:ext cx="1577449" cy="1090033"/>
          </a:xfrm>
          <a:prstGeom prst="rect">
            <a:avLst/>
          </a:prstGeom>
        </p:spPr>
      </p:pic>
      <p:sp>
        <p:nvSpPr>
          <p:cNvPr id="14" name="Arrow: Right 13">
            <a:extLst>
              <a:ext uri="{FF2B5EF4-FFF2-40B4-BE49-F238E27FC236}">
                <a16:creationId xmlns:a16="http://schemas.microsoft.com/office/drawing/2014/main" id="{E92615C9-22E2-CBC4-A68C-9A92C4A9171C}"/>
              </a:ext>
            </a:extLst>
          </p:cNvPr>
          <p:cNvSpPr/>
          <p:nvPr/>
        </p:nvSpPr>
        <p:spPr>
          <a:xfrm>
            <a:off x="2008322" y="2025959"/>
            <a:ext cx="285057" cy="3018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61E812C0-ABAC-A35A-352B-0080FE7483C2}"/>
              </a:ext>
            </a:extLst>
          </p:cNvPr>
          <p:cNvSpPr txBox="1">
            <a:spLocks/>
          </p:cNvSpPr>
          <p:nvPr/>
        </p:nvSpPr>
        <p:spPr>
          <a:xfrm>
            <a:off x="323527" y="3351348"/>
            <a:ext cx="8292439" cy="14985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/>
              <a:t>A </a:t>
            </a:r>
            <a:r>
              <a:rPr lang="da-DK" dirty="0" err="1"/>
              <a:t>two</a:t>
            </a:r>
            <a:r>
              <a:rPr lang="da-DK" dirty="0"/>
              <a:t>-column </a:t>
            </a:r>
            <a:r>
              <a:rPr lang="da-DK" dirty="0" err="1"/>
              <a:t>nested</a:t>
            </a:r>
            <a:r>
              <a:rPr lang="da-DK" dirty="0"/>
              <a:t> matrix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9871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 animBg="1"/>
      <p:bldP spid="2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Dyalog">
      <a:dk1>
        <a:srgbClr val="3B475E"/>
      </a:dk1>
      <a:lt1>
        <a:sysClr val="window" lastClr="FFFFFF"/>
      </a:lt1>
      <a:dk2>
        <a:srgbClr val="5A6D8F"/>
      </a:dk2>
      <a:lt2>
        <a:srgbClr val="F6F6D9"/>
      </a:lt2>
      <a:accent1>
        <a:srgbClr val="ED7F00"/>
      </a:accent1>
      <a:accent2>
        <a:srgbClr val="928ABD"/>
      </a:accent2>
      <a:accent3>
        <a:srgbClr val="2C5656"/>
      </a:accent3>
      <a:accent4>
        <a:srgbClr val="FFA336"/>
      </a:accent4>
      <a:accent5>
        <a:srgbClr val="BBB5D6"/>
      </a:accent5>
      <a:accent6>
        <a:srgbClr val="231F20"/>
      </a:accent6>
      <a:hlink>
        <a:srgbClr val="5A6D8F"/>
      </a:hlink>
      <a:folHlink>
        <a:srgbClr val="928ABD"/>
      </a:folHlink>
    </a:clrScheme>
    <a:fontScheme name="Sarabun">
      <a:majorFont>
        <a:latin typeface="Sarabun"/>
        <a:ea typeface=""/>
        <a:cs typeface=""/>
      </a:majorFont>
      <a:minorFont>
        <a:latin typeface="Sarabu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yalog19_template_bold_calibri.potx" id="{F0C38D23-3AC9-47E9-8D0D-BEDB5EAFCAD2}" vid="{35320D08-F00A-4224-9D94-CDC48BBB4D0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13045</TotalTime>
  <Words>323</Words>
  <Application>Microsoft Office PowerPoint</Application>
  <PresentationFormat>On-screen Show (16:9)</PresentationFormat>
  <Paragraphs>58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Wingdings</vt:lpstr>
      <vt:lpstr>Courier New</vt:lpstr>
      <vt:lpstr>APL385 Unicode</vt:lpstr>
      <vt:lpstr>Arial</vt:lpstr>
      <vt:lpstr>Calibri</vt:lpstr>
      <vt:lpstr>Wingdings 2</vt:lpstr>
      <vt:lpstr>Sarabun</vt:lpstr>
      <vt:lpstr>Office Theme</vt:lpstr>
      <vt:lpstr>Array Notation</vt:lpstr>
      <vt:lpstr>Dyalog – The Next Generation</vt:lpstr>
      <vt:lpstr>Dyalog – The Next Generation</vt:lpstr>
      <vt:lpstr>A Way to Write Most Arrays Literally</vt:lpstr>
      <vt:lpstr>Hopefully "Intuitive" … let's test it!</vt:lpstr>
      <vt:lpstr>Matrices</vt:lpstr>
      <vt:lpstr>"Multiple Statements"</vt:lpstr>
      <vt:lpstr>Vector of Matrices</vt:lpstr>
      <vt:lpstr>Error Message Table</vt:lpstr>
      <vt:lpstr>Literal Namespace Notation</vt:lpstr>
      <vt:lpstr>Namespace With a Matrix</vt:lpstr>
      <vt:lpstr>Empty Namespace(s)</vt:lpstr>
      <vt:lpstr>PowerPoint Presentation</vt:lpstr>
      <vt:lpstr>PowerPoint Presentation</vt:lpstr>
      <vt:lpstr>Array Notation - Status</vt:lpstr>
      <vt:lpstr>PowerPoint Presentation</vt:lpstr>
      <vt:lpstr>Live Demos..?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Fiona Smith</dc:creator>
  <cp:lastModifiedBy>Morten Kromberg</cp:lastModifiedBy>
  <cp:revision>266</cp:revision>
  <dcterms:created xsi:type="dcterms:W3CDTF">2019-07-25T11:46:05Z</dcterms:created>
  <dcterms:modified xsi:type="dcterms:W3CDTF">2024-04-29T14:14:21Z</dcterms:modified>
</cp:coreProperties>
</file>