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7" r:id="rId2"/>
    <p:sldId id="907" r:id="rId3"/>
    <p:sldId id="930" r:id="rId4"/>
    <p:sldId id="942" r:id="rId5"/>
    <p:sldId id="910" r:id="rId6"/>
    <p:sldId id="931" r:id="rId7"/>
    <p:sldId id="908" r:id="rId8"/>
    <p:sldId id="914" r:id="rId9"/>
    <p:sldId id="912" r:id="rId10"/>
    <p:sldId id="909" r:id="rId11"/>
    <p:sldId id="961" r:id="rId12"/>
    <p:sldId id="929" r:id="rId13"/>
    <p:sldId id="876" r:id="rId14"/>
    <p:sldId id="921" r:id="rId15"/>
    <p:sldId id="922" r:id="rId16"/>
    <p:sldId id="923" r:id="rId17"/>
    <p:sldId id="883" r:id="rId18"/>
    <p:sldId id="882" r:id="rId19"/>
    <p:sldId id="924" r:id="rId20"/>
    <p:sldId id="926" r:id="rId21"/>
    <p:sldId id="925" r:id="rId22"/>
    <p:sldId id="898" r:id="rId23"/>
    <p:sldId id="899" r:id="rId24"/>
    <p:sldId id="896" r:id="rId25"/>
    <p:sldId id="900" r:id="rId26"/>
    <p:sldId id="951" r:id="rId27"/>
    <p:sldId id="934" r:id="rId28"/>
    <p:sldId id="938" r:id="rId29"/>
    <p:sldId id="939" r:id="rId30"/>
    <p:sldId id="944" r:id="rId31"/>
    <p:sldId id="890" r:id="rId32"/>
    <p:sldId id="947" r:id="rId33"/>
    <p:sldId id="892" r:id="rId34"/>
    <p:sldId id="948" r:id="rId35"/>
    <p:sldId id="893" r:id="rId36"/>
    <p:sldId id="894" r:id="rId37"/>
    <p:sldId id="935" r:id="rId38"/>
    <p:sldId id="895" r:id="rId39"/>
    <p:sldId id="945" r:id="rId40"/>
    <p:sldId id="901" r:id="rId41"/>
    <p:sldId id="949" r:id="rId42"/>
    <p:sldId id="957" r:id="rId43"/>
    <p:sldId id="960" r:id="rId44"/>
    <p:sldId id="943" r:id="rId45"/>
    <p:sldId id="959" r:id="rId46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49"/>
    </p:embeddedFont>
    <p:embeddedFont>
      <p:font typeface="Sarabun" panose="020B0604020202020204" charset="-34"/>
      <p:regular r:id="rId50"/>
      <p:bold r:id="rId51"/>
      <p:italic r:id="rId52"/>
      <p:boldItalic r:id="rId53"/>
    </p:embeddedFont>
    <p:embeddedFont>
      <p:font typeface="Wingdings 2" panose="05020102010507070707" pitchFamily="18" charset="2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F00"/>
    <a:srgbClr val="FF6600"/>
    <a:srgbClr val="5A6D8F"/>
    <a:srgbClr val="3B475E"/>
    <a:srgbClr val="FDFDF5"/>
    <a:srgbClr val="F6F6D9"/>
    <a:srgbClr val="BBB5D6"/>
    <a:srgbClr val="928ABD"/>
    <a:srgbClr val="37353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24" autoAdjust="0"/>
    <p:restoredTop sz="95508" autoAdjust="0"/>
  </p:normalViewPr>
  <p:slideViewPr>
    <p:cSldViewPr snapToGrid="0">
      <p:cViewPr varScale="1">
        <p:scale>
          <a:sx n="78" d="100"/>
          <a:sy n="78" d="100"/>
        </p:scale>
        <p:origin x="360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1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NUL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27/04/2024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27/04/2024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>
            <a:extLst>
              <a:ext uri="{FF2B5EF4-FFF2-40B4-BE49-F238E27FC236}">
                <a16:creationId xmlns:a16="http://schemas.microsoft.com/office/drawing/2014/main" id="{E42F3E57-44FA-6DF2-82AE-544049A682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>
            <a:extLst>
              <a:ext uri="{FF2B5EF4-FFF2-40B4-BE49-F238E27FC236}">
                <a16:creationId xmlns:a16="http://schemas.microsoft.com/office/drawing/2014/main" id="{70C03DA4-0B57-8B65-8C02-63AD03A41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a-DK" altLang="en-US"/>
          </a:p>
        </p:txBody>
      </p:sp>
      <p:sp>
        <p:nvSpPr>
          <p:cNvPr id="59396" name="Slide Number Placeholder 3">
            <a:extLst>
              <a:ext uri="{FF2B5EF4-FFF2-40B4-BE49-F238E27FC236}">
                <a16:creationId xmlns:a16="http://schemas.microsoft.com/office/drawing/2014/main" id="{D3BF8B25-4CF2-9E97-9528-9F5A86062C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CAEF3BD0-550E-4C54-A857-89DD0CB15BEA}" type="slidenum">
              <a:rPr lang="en-GB" altLang="en-US" sz="1200">
                <a:latin typeface="Times New Roman" panose="02020603050405020304" pitchFamily="18" charset="0"/>
              </a:rPr>
              <a:pPr/>
              <a:t>3</a:t>
            </a:fld>
            <a:endParaRPr lang="en-GB" altLang="en-US" sz="12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6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Mainz, April 30</a:t>
            </a:r>
            <a:r>
              <a:rPr lang="en-GB" sz="1600" kern="700" spc="-20" baseline="30000" dirty="0">
                <a:solidFill>
                  <a:srgbClr val="3B475E"/>
                </a:solidFill>
                <a:latin typeface="Sarabun" panose="00000500000000000000" pitchFamily="2" charset="-34"/>
              </a:rPr>
              <a:t>th</a:t>
            </a:r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 2024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CF0D02DA-6F8F-F6BE-2CFF-AB55AA64F80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14680" y="377771"/>
            <a:ext cx="300686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PL Germany e.V.">
            <a:extLst>
              <a:ext uri="{FF2B5EF4-FFF2-40B4-BE49-F238E27FC236}">
                <a16:creationId xmlns:a16="http://schemas.microsoft.com/office/drawing/2014/main" id="{1D8F1A47-A1D3-92DB-AA33-D2AECD37DE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482" y="321500"/>
            <a:ext cx="2622838" cy="6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/>
            </a:lvl1pPr>
            <a:lvl2pPr>
              <a:spcBef>
                <a:spcPts val="0"/>
              </a:spcBef>
              <a:buClr>
                <a:srgbClr val="FF6600"/>
              </a:buClr>
              <a:defRPr/>
            </a:lvl2pPr>
            <a:lvl3pPr>
              <a:spcBef>
                <a:spcPts val="0"/>
              </a:spcBef>
              <a:buClr>
                <a:srgbClr val="FF6600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44681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854F5EF3-F1DB-2A73-B2A5-9024026CD504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6600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4369DE39-329B-749B-A7A3-A4E619570652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1C93D6E0-C7DD-6C1D-3A8B-F53AA3C9E5EE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3">
            <a:extLst>
              <a:ext uri="{FF2B5EF4-FFF2-40B4-BE49-F238E27FC236}">
                <a16:creationId xmlns:a16="http://schemas.microsoft.com/office/drawing/2014/main" id="{22492172-4A07-CFD7-8D10-0463DBD22D00}"/>
              </a:ext>
            </a:extLst>
          </p:cNvPr>
          <p:cNvSpPr>
            <a:spLocks noGrp="1"/>
          </p:cNvSpPr>
          <p:nvPr>
            <p:ph type="media" sz="quarter" idx="11" hasCustomPrompt="1"/>
          </p:nvPr>
        </p:nvSpPr>
        <p:spPr>
          <a:xfrm>
            <a:off x="7531200" y="0"/>
            <a:ext cx="1612800" cy="10368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None/>
              <a:tabLst/>
              <a:defRPr/>
            </a:pPr>
            <a:r>
              <a:rPr lang="en-GB" dirty="0" err="1"/>
              <a:t>PICinPIC</a:t>
            </a:r>
            <a:r>
              <a:rPr lang="en-GB" dirty="0"/>
              <a:t> WILL SHOW HERE, CONTENT COULD BE OBSCURED.  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562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056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/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5929200" y="2917869"/>
            <a:ext cx="3214800" cy="2225631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SO ANY CONTENT THAT OVERLAPS THIS BOX COULD BE OBSCURED.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THIS BOX WILL NOT BE VISIBLE DURING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1306458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800494" y="4625366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282828"/>
                </a:solidFill>
                <a:latin typeface="Sarabun" panose="00000500000000000000" pitchFamily="2" charset="-34"/>
              </a:rPr>
              <a:t>Migrating to Dyalog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FF66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FF6600"/>
              </a:solidFill>
              <a:latin typeface="Sarabun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920957-0551-8F72-773E-84D867F26A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00"/>
          <a:stretch/>
        </p:blipFill>
        <p:spPr>
          <a:xfrm>
            <a:off x="0" y="5097467"/>
            <a:ext cx="9144000" cy="457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A05662-B94C-60C0-21AC-9EF2480C8845}"/>
              </a:ext>
            </a:extLst>
          </p:cNvPr>
          <p:cNvSpPr txBox="1"/>
          <p:nvPr userDrawn="1"/>
        </p:nvSpPr>
        <p:spPr>
          <a:xfrm>
            <a:off x="7854071" y="4649012"/>
            <a:ext cx="1064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Spring '24</a:t>
            </a:r>
            <a:endParaRPr lang="en-GB" sz="1600" dirty="0"/>
          </a:p>
        </p:txBody>
      </p:sp>
      <p:pic>
        <p:nvPicPr>
          <p:cNvPr id="7" name="Picture 2" descr="APL Germany e.V.">
            <a:extLst>
              <a:ext uri="{FF2B5EF4-FFF2-40B4-BE49-F238E27FC236}">
                <a16:creationId xmlns:a16="http://schemas.microsoft.com/office/drawing/2014/main" id="{02C21B63-C20D-A661-3595-E822E72EF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551" y="4623597"/>
            <a:ext cx="1544520" cy="38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2" r:id="rId3"/>
    <p:sldLayoutId id="2147483654" r:id="rId4"/>
    <p:sldLayoutId id="2147483655" r:id="rId5"/>
    <p:sldLayoutId id="2147483658" r:id="rId6"/>
    <p:sldLayoutId id="2147483659" r:id="rId7"/>
    <p:sldLayoutId id="2147483660" r:id="rId8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2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lang="en-US" sz="20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8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6600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png"/><Relationship Id="rId2" Type="http://schemas.openxmlformats.org/officeDocument/2006/relationships/image" Target="../media/image5.jpe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A6417-55D0-46BB-0DFF-8D4AA0A71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Migrating</a:t>
            </a:r>
            <a:r>
              <a:rPr lang="da-DK" dirty="0"/>
              <a:t> to Dyalog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8C988-130F-A25A-2390-AB59A78D53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Morten Kromberg</a:t>
            </a:r>
            <a:r>
              <a:rPr lang="en-GB" dirty="0"/>
              <a:t>, CTO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888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17D2-694F-A1F3-096E-55E6DA6B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06370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Dyalog is "Cloud </a:t>
            </a:r>
            <a:r>
              <a:rPr lang="da-DK" dirty="0" err="1"/>
              <a:t>Ready</a:t>
            </a:r>
            <a:r>
              <a:rPr lang="da-DK" dirty="0"/>
              <a:t>"</a:t>
            </a:r>
          </a:p>
          <a:p>
            <a:r>
              <a:rPr lang="da-DK" dirty="0"/>
              <a:t>ARM and Intel Linux versions</a:t>
            </a:r>
          </a:p>
          <a:p>
            <a:r>
              <a:rPr lang="da-DK" dirty="0"/>
              <a:t>Public Docker containers</a:t>
            </a:r>
          </a:p>
          <a:p>
            <a:r>
              <a:rPr lang="da-DK" dirty="0"/>
              <a:t>Remote IDE</a:t>
            </a:r>
          </a:p>
          <a:p>
            <a:r>
              <a:rPr lang="da-DK" dirty="0" err="1"/>
              <a:t>Text-based</a:t>
            </a:r>
            <a:r>
              <a:rPr lang="da-DK" dirty="0"/>
              <a:t> source supports "</a:t>
            </a:r>
            <a:r>
              <a:rPr lang="da-DK" dirty="0" err="1"/>
              <a:t>Continuous</a:t>
            </a:r>
            <a:r>
              <a:rPr lang="da-DK" dirty="0"/>
              <a:t> Integration"</a:t>
            </a:r>
          </a:p>
          <a:p>
            <a:pPr lvl="1"/>
            <a:r>
              <a:rPr lang="da-DK" dirty="0" err="1"/>
              <a:t>Build</a:t>
            </a:r>
            <a:r>
              <a:rPr lang="da-DK" dirty="0"/>
              <a:t> &amp; </a:t>
            </a:r>
            <a:r>
              <a:rPr lang="da-DK" dirty="0" err="1"/>
              <a:t>deploy</a:t>
            </a:r>
            <a:r>
              <a:rPr lang="da-DK" dirty="0"/>
              <a:t> containers on </a:t>
            </a:r>
            <a:r>
              <a:rPr lang="da-DK" dirty="0" err="1"/>
              <a:t>commit</a:t>
            </a:r>
            <a:r>
              <a:rPr lang="da-DK" dirty="0"/>
              <a:t> or push</a:t>
            </a:r>
          </a:p>
          <a:p>
            <a:r>
              <a:rPr lang="da-DK" dirty="0"/>
              <a:t>User community </a:t>
            </a:r>
            <a:r>
              <a:rPr lang="da-DK" dirty="0" err="1"/>
              <a:t>starting</a:t>
            </a:r>
            <a:r>
              <a:rPr lang="da-DK" dirty="0"/>
              <a:t> to </a:t>
            </a:r>
            <a:r>
              <a:rPr lang="da-DK" dirty="0" err="1"/>
              <a:t>gain</a:t>
            </a:r>
            <a:r>
              <a:rPr lang="da-DK" dirty="0"/>
              <a:t>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experience</a:t>
            </a:r>
            <a:endParaRPr lang="da-DK" dirty="0"/>
          </a:p>
          <a:p>
            <a:r>
              <a:rPr lang="da-DK" dirty="0" err="1"/>
              <a:t>Working</a:t>
            </a:r>
            <a:r>
              <a:rPr lang="da-DK" dirty="0"/>
              <a:t> on </a:t>
            </a:r>
            <a:r>
              <a:rPr lang="da-DK" dirty="0" err="1"/>
              <a:t>tools</a:t>
            </a:r>
            <a:r>
              <a:rPr lang="da-DK" dirty="0"/>
              <a:t> to port Windows GUI to HTML/JS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8822CB-47F1-5AA0-A2DC-0AC97D2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6393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3CCAE-ECE2-4639-B139-5034D8A82D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750668" cy="3242040"/>
          </a:xfrm>
        </p:spPr>
        <p:txBody>
          <a:bodyPr/>
          <a:lstStyle/>
          <a:p>
            <a:r>
              <a:rPr lang="da-DK" dirty="0"/>
              <a:t>Dyalog APL is fast!</a:t>
            </a:r>
          </a:p>
          <a:p>
            <a:r>
              <a:rPr lang="da-DK" dirty="0"/>
              <a:t>Core </a:t>
            </a:r>
            <a:r>
              <a:rPr lang="da-DK" dirty="0" err="1"/>
              <a:t>algorithms</a:t>
            </a:r>
            <a:r>
              <a:rPr lang="da-DK" dirty="0"/>
              <a:t> </a:t>
            </a:r>
            <a:r>
              <a:rPr lang="da-DK" dirty="0" err="1"/>
              <a:t>regularly</a:t>
            </a:r>
            <a:r>
              <a:rPr lang="da-DK" dirty="0"/>
              <a:t> </a:t>
            </a:r>
            <a:r>
              <a:rPr lang="da-DK" dirty="0" err="1"/>
              <a:t>updated</a:t>
            </a:r>
            <a:r>
              <a:rPr lang="da-DK" dirty="0"/>
              <a:t> to </a:t>
            </a:r>
            <a:r>
              <a:rPr lang="da-DK" dirty="0" err="1"/>
              <a:t>take</a:t>
            </a:r>
            <a:r>
              <a:rPr lang="da-DK" dirty="0"/>
              <a:t> </a:t>
            </a:r>
            <a:r>
              <a:rPr lang="da-DK" dirty="0" err="1"/>
              <a:t>advantage</a:t>
            </a:r>
            <a:r>
              <a:rPr lang="da-DK" dirty="0"/>
              <a:t> of new hardware and new </a:t>
            </a:r>
            <a:r>
              <a:rPr lang="da-DK" dirty="0" err="1"/>
              <a:t>theory</a:t>
            </a:r>
            <a:endParaRPr lang="da-DK" dirty="0"/>
          </a:p>
          <a:p>
            <a:r>
              <a:rPr lang="da-DK" dirty="0"/>
              <a:t>Research </a:t>
            </a:r>
            <a:r>
              <a:rPr lang="da-DK" dirty="0" err="1"/>
              <a:t>into</a:t>
            </a:r>
            <a:r>
              <a:rPr lang="da-DK" dirty="0"/>
              <a:t> a compiler </a:t>
            </a:r>
            <a:r>
              <a:rPr lang="da-DK" dirty="0" err="1"/>
              <a:t>continues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FB0DEB-BC3E-1D03-9BFD-CD0A9AE29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42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CFF64-9E88-6E75-5E85-C0F471EB4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295933" cy="32420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/>
              <a:t>Dyalog APL is </a:t>
            </a:r>
            <a:r>
              <a:rPr lang="da-DK" dirty="0" err="1"/>
              <a:t>carefully</a:t>
            </a:r>
            <a:r>
              <a:rPr lang="da-DK" dirty="0"/>
              <a:t> </a:t>
            </a:r>
            <a:r>
              <a:rPr lang="da-DK" dirty="0" err="1"/>
              <a:t>designed</a:t>
            </a:r>
            <a:r>
              <a:rPr lang="da-DK" dirty="0"/>
              <a:t> to last. For </a:t>
            </a:r>
            <a:r>
              <a:rPr lang="da-DK" dirty="0" err="1"/>
              <a:t>example</a:t>
            </a:r>
            <a:r>
              <a:rPr lang="da-DK" dirty="0"/>
              <a:t>:</a:t>
            </a:r>
          </a:p>
          <a:p>
            <a:r>
              <a:rPr lang="da-DK" dirty="0"/>
              <a:t>Dyalog APL is </a:t>
            </a:r>
            <a:r>
              <a:rPr lang="da-DK" dirty="0" err="1"/>
              <a:t>tightly</a:t>
            </a:r>
            <a:r>
              <a:rPr lang="da-DK" dirty="0"/>
              <a:t> </a:t>
            </a:r>
            <a:r>
              <a:rPr lang="da-DK" dirty="0" err="1"/>
              <a:t>integrated</a:t>
            </a:r>
            <a:r>
              <a:rPr lang="da-DK" dirty="0"/>
              <a:t> with .NET</a:t>
            </a:r>
          </a:p>
          <a:p>
            <a:pPr lvl="1"/>
            <a:r>
              <a:rPr lang="da-DK" dirty="0"/>
              <a:t>… and still supports the old .NET Framework</a:t>
            </a:r>
          </a:p>
          <a:p>
            <a:pPr lvl="1"/>
            <a:r>
              <a:rPr lang="da-DK" dirty="0" err="1"/>
              <a:t>However</a:t>
            </a:r>
            <a:r>
              <a:rPr lang="da-DK" dirty="0"/>
              <a:t>, Dyalog APL </a:t>
            </a:r>
            <a:r>
              <a:rPr lang="da-DK" dirty="0" err="1"/>
              <a:t>does</a:t>
            </a:r>
            <a:r>
              <a:rPr lang="da-DK" dirty="0"/>
              <a:t> not and WILL NOT </a:t>
            </a:r>
            <a:r>
              <a:rPr lang="da-DK" dirty="0" err="1"/>
              <a:t>depend</a:t>
            </a:r>
            <a:r>
              <a:rPr lang="da-DK" dirty="0"/>
              <a:t> on .NET</a:t>
            </a:r>
          </a:p>
          <a:p>
            <a:pPr lvl="1"/>
            <a:r>
              <a:rPr lang="da-DK" dirty="0"/>
              <a:t>It </a:t>
            </a:r>
            <a:r>
              <a:rPr lang="da-DK" dirty="0" err="1"/>
              <a:t>also</a:t>
            </a:r>
            <a:r>
              <a:rPr lang="da-DK" dirty="0"/>
              <a:t> runs under IBM AIX, </a:t>
            </a:r>
            <a:r>
              <a:rPr lang="da-DK" dirty="0" err="1"/>
              <a:t>where</a:t>
            </a:r>
            <a:r>
              <a:rPr lang="da-DK" dirty="0"/>
              <a:t> .NET </a:t>
            </a:r>
            <a:r>
              <a:rPr lang="da-DK" dirty="0" err="1"/>
              <a:t>does</a:t>
            </a:r>
            <a:r>
              <a:rPr lang="da-DK" dirty="0"/>
              <a:t> not </a:t>
            </a:r>
            <a:r>
              <a:rPr lang="da-DK" dirty="0" err="1"/>
              <a:t>exist</a:t>
            </a:r>
            <a:endParaRPr lang="da-DK" dirty="0"/>
          </a:p>
          <a:p>
            <a:endParaRPr lang="da-DK" dirty="0"/>
          </a:p>
          <a:p>
            <a:r>
              <a:rPr lang="da-DK" dirty="0"/>
              <a:t>Dyalog *</a:t>
            </a:r>
            <a:r>
              <a:rPr lang="da-DK" dirty="0" err="1"/>
              <a:t>will</a:t>
            </a:r>
            <a:r>
              <a:rPr lang="da-DK" dirty="0"/>
              <a:t>* </a:t>
            </a:r>
            <a:r>
              <a:rPr lang="da-DK" dirty="0" err="1"/>
              <a:t>remain</a:t>
            </a:r>
            <a:r>
              <a:rPr lang="da-DK" dirty="0"/>
              <a:t> </a:t>
            </a:r>
            <a:r>
              <a:rPr lang="da-DK" dirty="0" err="1"/>
              <a:t>very</a:t>
            </a:r>
            <a:r>
              <a:rPr lang="da-DK" dirty="0"/>
              <a:t> portable and independent of "</a:t>
            </a:r>
            <a:r>
              <a:rPr lang="da-DK" dirty="0" err="1"/>
              <a:t>temporary</a:t>
            </a:r>
            <a:r>
              <a:rPr lang="da-DK" dirty="0"/>
              <a:t>" frameworks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6CDCAB-C048-FF56-A21E-B4536938A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07B5DE0-EB45-C51C-A2C2-65A639CB5DD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262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93F51-2BD2-4870-943D-413A98B3E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872821" cy="68553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Real Reason to Pick </a:t>
            </a:r>
            <a:r>
              <a:rPr lang="en-GB" dirty="0" err="1"/>
              <a:t>Dyalog</a:t>
            </a:r>
            <a:r>
              <a:rPr lang="en-GB" dirty="0"/>
              <a:t> APL</a:t>
            </a:r>
          </a:p>
        </p:txBody>
      </p:sp>
      <p:pic>
        <p:nvPicPr>
          <p:cNvPr id="8" name="Picture 7" descr="A person with a beard&#10;&#10;Description automatically generated with medium confidence">
            <a:extLst>
              <a:ext uri="{FF2B5EF4-FFF2-40B4-BE49-F238E27FC236}">
                <a16:creationId xmlns:a16="http://schemas.microsoft.com/office/drawing/2014/main" id="{75AD4451-60FC-4FAE-8F0F-0F8DA5F748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8508" b="2"/>
          <a:stretch/>
        </p:blipFill>
        <p:spPr bwMode="auto">
          <a:xfrm>
            <a:off x="2307815" y="1547483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B9BBE3-3208-4FC8-BC05-AF3C54E245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" r="9662" b="2"/>
          <a:stretch/>
        </p:blipFill>
        <p:spPr bwMode="auto">
          <a:xfrm>
            <a:off x="1409387" y="1547484"/>
            <a:ext cx="707876" cy="107289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8B64A91F-2E0F-49CE-B2DF-FC544C8DF1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1" r="10744"/>
          <a:stretch/>
        </p:blipFill>
        <p:spPr bwMode="auto">
          <a:xfrm>
            <a:off x="3239076" y="1547483"/>
            <a:ext cx="707875" cy="1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4D014CAC-7096-46C6-9380-37112B4B4C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8" r="1585" b="2"/>
          <a:stretch/>
        </p:blipFill>
        <p:spPr bwMode="auto">
          <a:xfrm>
            <a:off x="4170336" y="1543241"/>
            <a:ext cx="707875" cy="107289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DBA23A11-D285-4177-8D61-E9EE235133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" r="2062"/>
          <a:stretch/>
        </p:blipFill>
        <p:spPr bwMode="auto">
          <a:xfrm>
            <a:off x="7856428" y="1535473"/>
            <a:ext cx="707875" cy="107289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E0D7F-45D5-475E-9A58-97DE75A70A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" r="8890"/>
          <a:stretch/>
        </p:blipFill>
        <p:spPr>
          <a:xfrm>
            <a:off x="5098179" y="1543241"/>
            <a:ext cx="707875" cy="1072892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918579A-29D1-47A7-C8FC-193F04B240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5034" y="1535474"/>
            <a:ext cx="734153" cy="106865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97BBFFB-5DFC-B756-7F2D-266DEC006D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1544" y="1548926"/>
            <a:ext cx="707876" cy="1071926"/>
          </a:xfrm>
          <a:prstGeom prst="rect">
            <a:avLst/>
          </a:prstGeom>
        </p:spPr>
      </p:pic>
      <p:pic>
        <p:nvPicPr>
          <p:cNvPr id="1026" name="970FC08E-496B-4E9E-9F97-F8DEA87316A7">
            <a:extLst>
              <a:ext uri="{FF2B5EF4-FFF2-40B4-BE49-F238E27FC236}">
                <a16:creationId xmlns:a16="http://schemas.microsoft.com/office/drawing/2014/main" id="{A7A2C9D3-1294-F867-5A26-2DC2F7CD3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2" r="9165"/>
          <a:stretch/>
        </p:blipFill>
        <p:spPr bwMode="auto">
          <a:xfrm>
            <a:off x="5996607" y="1535474"/>
            <a:ext cx="731826" cy="10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18680C-36A6-7319-313E-742017FD2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" r="8012"/>
          <a:stretch/>
        </p:blipFill>
        <p:spPr bwMode="auto">
          <a:xfrm>
            <a:off x="1399364" y="2932425"/>
            <a:ext cx="727921" cy="103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87D41FB-35DA-7991-7591-62085C65573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" b="318"/>
          <a:stretch/>
        </p:blipFill>
        <p:spPr>
          <a:xfrm>
            <a:off x="481544" y="2923662"/>
            <a:ext cx="710819" cy="10405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5B5785-5F37-1E1D-2ADF-B5C6836FDB1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4286" y="2922750"/>
            <a:ext cx="675946" cy="103068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08E9E3F-4175-5E46-274B-52FBC5C9F5A5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6339" t="-576" r="-2456" b="576"/>
          <a:stretch/>
        </p:blipFill>
        <p:spPr>
          <a:xfrm>
            <a:off x="3252046" y="2912920"/>
            <a:ext cx="727922" cy="103068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64E7BD-D395-5CD5-F41F-F0C2FD6F8A7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8791" r="6737"/>
          <a:stretch/>
        </p:blipFill>
        <p:spPr>
          <a:xfrm>
            <a:off x="4221782" y="2912920"/>
            <a:ext cx="641515" cy="10306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5F3CC53-5DFF-EE60-36A0-2E915B71AABC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r="8120"/>
          <a:stretch/>
        </p:blipFill>
        <p:spPr>
          <a:xfrm>
            <a:off x="7850962" y="2922750"/>
            <a:ext cx="756085" cy="10208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F24668E-F5A2-DAF7-177D-C2C05E799904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95024" y="2922750"/>
            <a:ext cx="751505" cy="102360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1B1F881-F5F4-33FA-2DC6-CD197FEA87E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22444" y="2910190"/>
            <a:ext cx="683610" cy="103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4290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DA2F30-FDA8-119A-8A5F-A4F0B6255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da-DK" dirty="0"/>
              <a:t>From IBM / </a:t>
            </a:r>
            <a:r>
              <a:rPr lang="da-DK" dirty="0" err="1"/>
              <a:t>Logon</a:t>
            </a:r>
            <a:r>
              <a:rPr lang="da-DK" dirty="0"/>
              <a:t> APL2</a:t>
            </a:r>
          </a:p>
          <a:p>
            <a:pPr>
              <a:buFont typeface="+mj-lt"/>
              <a:buAutoNum type="arabicPeriod"/>
            </a:pPr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2D2BC2-5D35-0706-603C-89D3801C2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HOW to </a:t>
            </a:r>
            <a:r>
              <a:rPr lang="da-DK" dirty="0" err="1"/>
              <a:t>Migrate</a:t>
            </a:r>
            <a:r>
              <a:rPr lang="da-DK" dirty="0"/>
              <a:t> to Dyalog APL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0012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5D248-B9B3-3448-86F2-72ED1F58C3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da-DK" dirty="0" err="1"/>
              <a:t>Relatively</a:t>
            </a:r>
            <a:r>
              <a:rPr lang="da-DK" dirty="0"/>
              <a:t> </a:t>
            </a:r>
            <a:r>
              <a:rPr lang="da-DK" dirty="0" err="1"/>
              <a:t>straightforward</a:t>
            </a:r>
            <a:endParaRPr lang="da-DK" dirty="0"/>
          </a:p>
          <a:p>
            <a:r>
              <a:rPr lang="en-GB" dirty="0"/>
              <a:t>A few language differences</a:t>
            </a:r>
          </a:p>
          <a:p>
            <a:r>
              <a:rPr lang="en-GB" dirty="0"/>
              <a:t>User Interfaces and file I/O are usually handled by simple cover-functions and possible to emulate automatically</a:t>
            </a:r>
          </a:p>
          <a:p>
            <a:r>
              <a:rPr lang="en-GB" dirty="0"/>
              <a:t>Linux or Windows apps may be making external calls which will require "tweaking"</a:t>
            </a:r>
          </a:p>
          <a:p>
            <a:r>
              <a:rPr lang="en-GB" dirty="0"/>
              <a:t>Considering implementing "format by example" but so far it has not been necessary</a:t>
            </a:r>
            <a:br>
              <a:rPr lang="en-GB" dirty="0"/>
            </a:b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   '555-5555'⍕nums</a:t>
            </a:r>
          </a:p>
          <a:p>
            <a:pPr lvl="1"/>
            <a:r>
              <a:rPr lang="en-GB" dirty="0"/>
              <a:t>Easy to model in APL if necessary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EAD921-0DE6-BD56-E79E-07300DC3A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APL2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44880F7-BCE3-A63D-204D-5C2BC06691C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APL2 - APL Wiki">
            <a:extLst>
              <a:ext uri="{FF2B5EF4-FFF2-40B4-BE49-F238E27FC236}">
                <a16:creationId xmlns:a16="http://schemas.microsoft.com/office/drawing/2014/main" id="{1D843C80-C556-2A48-285B-A0D5166F0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655" y="946872"/>
            <a:ext cx="1624878" cy="162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992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207673" cy="3242040"/>
          </a:xfrm>
        </p:spPr>
        <p:txBody>
          <a:bodyPr>
            <a:normAutofit fontScale="70000" lnSpcReduction="20000"/>
          </a:bodyPr>
          <a:lstStyle/>
          <a:p>
            <a:r>
              <a:rPr lang="da-DK" dirty="0"/>
              <a:t>Insurance </a:t>
            </a:r>
            <a:r>
              <a:rPr lang="da-DK" dirty="0" err="1"/>
              <a:t>company</a:t>
            </a:r>
            <a:endParaRPr lang="da-DK" dirty="0"/>
          </a:p>
          <a:p>
            <a:pPr lvl="1"/>
            <a:r>
              <a:rPr lang="da-DK" dirty="0"/>
              <a:t>No UI, </a:t>
            </a:r>
            <a:r>
              <a:rPr lang="da-DK" dirty="0" err="1"/>
              <a:t>manipulates</a:t>
            </a:r>
            <a:r>
              <a:rPr lang="da-DK" dirty="0"/>
              <a:t> </a:t>
            </a:r>
            <a:r>
              <a:rPr lang="da-DK" dirty="0" err="1"/>
              <a:t>text</a:t>
            </a:r>
            <a:r>
              <a:rPr lang="da-DK" dirty="0"/>
              <a:t> and Excel files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European Consulting Partner</a:t>
            </a:r>
          </a:p>
          <a:p>
            <a:r>
              <a:rPr lang="da-DK" dirty="0"/>
              <a:t>Sandvik (</a:t>
            </a:r>
            <a:r>
              <a:rPr lang="da-DK" dirty="0" err="1"/>
              <a:t>Sweden</a:t>
            </a:r>
            <a:r>
              <a:rPr lang="da-DK" dirty="0"/>
              <a:t>) – in </a:t>
            </a:r>
            <a:r>
              <a:rPr lang="da-DK" dirty="0" err="1"/>
              <a:t>progress</a:t>
            </a:r>
            <a:r>
              <a:rPr lang="da-DK" dirty="0"/>
              <a:t>: Mainframe APL2 </a:t>
            </a:r>
            <a:r>
              <a:rPr lang="da-DK" dirty="0" err="1"/>
              <a:t>direct</a:t>
            </a:r>
            <a:r>
              <a:rPr lang="da-DK" dirty="0"/>
              <a:t> to Docker Containers and HTML/</a:t>
            </a:r>
            <a:r>
              <a:rPr lang="da-DK" dirty="0" err="1"/>
              <a:t>svg</a:t>
            </a:r>
            <a:endParaRPr lang="da-DK" dirty="0"/>
          </a:p>
          <a:p>
            <a:pPr lvl="1"/>
            <a:r>
              <a:rPr lang="da-DK" dirty="0" err="1"/>
              <a:t>Handled</a:t>
            </a:r>
            <a:r>
              <a:rPr lang="da-DK" dirty="0"/>
              <a:t> by </a:t>
            </a:r>
            <a:r>
              <a:rPr lang="da-DK" dirty="0" err="1"/>
              <a:t>Tiamatica</a:t>
            </a:r>
            <a:r>
              <a:rPr lang="da-DK" dirty="0"/>
              <a:t> in </a:t>
            </a:r>
            <a:r>
              <a:rPr lang="da-DK" dirty="0" err="1"/>
              <a:t>Malmö</a:t>
            </a:r>
            <a:r>
              <a:rPr lang="da-DK" dirty="0"/>
              <a:t> (Gilgamesh Athoraya)</a:t>
            </a:r>
          </a:p>
          <a:p>
            <a:r>
              <a:rPr lang="da-DK" dirty="0"/>
              <a:t>BIG Jewellers: Windows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</a:t>
            </a:r>
            <a:r>
              <a:rPr lang="da-DK" dirty="0" err="1"/>
              <a:t>customer</a:t>
            </a:r>
            <a:r>
              <a:rPr lang="da-DK" dirty="0"/>
              <a:t> "with a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help</a:t>
            </a:r>
            <a:r>
              <a:rPr lang="da-DK" dirty="0"/>
              <a:t>"</a:t>
            </a:r>
          </a:p>
          <a:p>
            <a:r>
              <a:rPr lang="da-DK" dirty="0" err="1"/>
              <a:t>Two</a:t>
            </a:r>
            <a:r>
              <a:rPr lang="da-DK" dirty="0"/>
              <a:t> more under </a:t>
            </a:r>
            <a:r>
              <a:rPr lang="da-DK" dirty="0" err="1"/>
              <a:t>discussion</a:t>
            </a:r>
            <a:endParaRPr lang="da-DK" dirty="0"/>
          </a:p>
          <a:p>
            <a:pPr lvl="1"/>
            <a:r>
              <a:rPr lang="da-DK" dirty="0"/>
              <a:t>(Germany, Canada)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Recent / Active APL2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862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77C6A09-C3BA-65E6-83FA-6766B55A443A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" t="3635" b="5007"/>
          <a:stretch/>
        </p:blipFill>
        <p:spPr>
          <a:xfrm>
            <a:off x="4572000" y="808038"/>
            <a:ext cx="4572000" cy="3241675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E8C8119-F9EE-130C-9A1E-2DBD2997C2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038"/>
            <a:ext cx="4472940" cy="324167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EA6E12-7B88-5B93-1E28-9FBF5563532C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Migrated</a:t>
            </a:r>
            <a:r>
              <a:rPr lang="da-DK" sz="2400" dirty="0"/>
              <a:t> APL2 Mainframe UI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194271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23588A3-A63E-CFC4-2FDD-F41C8FE98BF5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639" y="1036319"/>
            <a:ext cx="4463361" cy="3398521"/>
          </a:xfr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F49947-507D-7A25-4629-E494A4238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" y="1036319"/>
            <a:ext cx="4570650" cy="339852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86929C-E931-8C5D-D80A-C5FB2BF55640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3BB4F9-36A1-AA6E-1BD9-77D95E76A407}"/>
              </a:ext>
            </a:extLst>
          </p:cNvPr>
          <p:cNvSpPr txBox="1"/>
          <p:nvPr/>
        </p:nvSpPr>
        <p:spPr>
          <a:xfrm>
            <a:off x="130629" y="182880"/>
            <a:ext cx="40270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err="1"/>
              <a:t>Migrated</a:t>
            </a:r>
            <a:r>
              <a:rPr lang="da-DK" sz="2400" dirty="0"/>
              <a:t> APL2 Mainframe UI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02080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PLX Language Specification (APL2 ...">
            <a:extLst>
              <a:ext uri="{FF2B5EF4-FFF2-40B4-BE49-F238E27FC236}">
                <a16:creationId xmlns:a16="http://schemas.microsoft.com/office/drawing/2014/main" id="{E8DBEA00-940B-F8CB-7BDC-B38CFD4575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5284" y="2372286"/>
            <a:ext cx="2012168" cy="115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EFCF79B-9559-88F6-1D72-174996CB2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From </a:t>
            </a:r>
            <a:r>
              <a:rPr lang="da-DK" dirty="0" err="1"/>
              <a:t>APL+Win</a:t>
            </a:r>
            <a:r>
              <a:rPr lang="da-DK" dirty="0"/>
              <a:t> or </a:t>
            </a:r>
            <a:r>
              <a:rPr lang="da-DK" dirty="0" err="1"/>
              <a:t>MicroAPL</a:t>
            </a:r>
            <a:r>
              <a:rPr lang="da-DK" dirty="0"/>
              <a:t> APLX</a:t>
            </a:r>
            <a:endParaRPr lang="en-GB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8D5199D1-243D-004D-D4DC-85C8DCD8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868" y="1340775"/>
            <a:ext cx="927000" cy="92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DCC0E4F-B1DD-2438-564F-D1349F441A87}"/>
              </a:ext>
            </a:extLst>
          </p:cNvPr>
          <p:cNvSpPr txBox="1">
            <a:spLocks/>
          </p:cNvSpPr>
          <p:nvPr/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/>
              <a:t>Same </a:t>
            </a:r>
            <a:r>
              <a:rPr lang="da-DK" dirty="0" err="1"/>
              <a:t>language</a:t>
            </a:r>
            <a:r>
              <a:rPr lang="da-DK" dirty="0"/>
              <a:t> differences as APL2, plus:</a:t>
            </a:r>
          </a:p>
          <a:p>
            <a:r>
              <a:rPr lang="en-GB" dirty="0"/>
              <a:t>Many system functions &amp; control structures not found in Dyalog APL</a:t>
            </a:r>
          </a:p>
          <a:p>
            <a:r>
              <a:rPr lang="en-GB" dirty="0"/>
              <a:t>Double quotes (</a:t>
            </a:r>
            <a:r>
              <a:rPr lang="en-GB" dirty="0">
                <a:latin typeface="APL385 Unicode" panose="020B0709000202000203" pitchFamily="49" charset="0"/>
              </a:rPr>
              <a:t>"Don't do this!"</a:t>
            </a:r>
            <a:r>
              <a:rPr lang="en-GB" dirty="0"/>
              <a:t>)</a:t>
            </a:r>
          </a:p>
          <a:p>
            <a:r>
              <a:rPr lang="en-GB" dirty="0"/>
              <a:t>Advanced Graphical User Interfaces</a:t>
            </a:r>
          </a:p>
          <a:p>
            <a:r>
              <a:rPr lang="en-GB" dirty="0"/>
              <a:t>Calls to external libraries</a:t>
            </a:r>
          </a:p>
        </p:txBody>
      </p:sp>
    </p:spTree>
    <p:extLst>
      <p:ext uri="{BB962C8B-B14F-4D97-AF65-F5344CB8AC3E}">
        <p14:creationId xmlns:p14="http://schemas.microsoft.com/office/powerpoint/2010/main" val="1438011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13A9-32D8-5F93-30B2-E89F27F6D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50893" cy="3242040"/>
          </a:xfrm>
        </p:spPr>
        <p:txBody>
          <a:bodyPr>
            <a:normAutofit fontScale="85000" lnSpcReduction="10000"/>
          </a:bodyPr>
          <a:lstStyle/>
          <a:p>
            <a:r>
              <a:rPr lang="da-DK" dirty="0"/>
              <a:t>Dyalog APL </a:t>
            </a:r>
            <a:r>
              <a:rPr lang="da-DK" dirty="0" err="1"/>
              <a:t>was</a:t>
            </a:r>
            <a:r>
              <a:rPr lang="da-DK" dirty="0"/>
              <a:t> </a:t>
            </a:r>
            <a:r>
              <a:rPr lang="da-DK" dirty="0" err="1"/>
              <a:t>created</a:t>
            </a:r>
            <a:r>
              <a:rPr lang="da-DK" dirty="0"/>
              <a:t> by </a:t>
            </a:r>
            <a:r>
              <a:rPr lang="da-DK" dirty="0" err="1"/>
              <a:t>Dyadic</a:t>
            </a:r>
            <a:r>
              <a:rPr lang="da-DK" dirty="0"/>
              <a:t> Systems Ltd in 1981</a:t>
            </a:r>
          </a:p>
          <a:p>
            <a:pPr lvl="1"/>
            <a:r>
              <a:rPr lang="da-DK" dirty="0"/>
              <a:t>To </a:t>
            </a:r>
            <a:r>
              <a:rPr lang="da-DK" dirty="0" err="1"/>
              <a:t>replace</a:t>
            </a:r>
            <a:r>
              <a:rPr lang="da-DK" dirty="0"/>
              <a:t> mainframe APL systems</a:t>
            </a:r>
          </a:p>
          <a:p>
            <a:r>
              <a:rPr lang="da-DK" dirty="0" err="1"/>
              <a:t>Almost</a:t>
            </a:r>
            <a:r>
              <a:rPr lang="da-DK" dirty="0"/>
              <a:t> all users of Dyalog APL </a:t>
            </a:r>
            <a:r>
              <a:rPr lang="da-DK" dirty="0" err="1"/>
              <a:t>are</a:t>
            </a:r>
            <a:r>
              <a:rPr lang="da-DK" dirty="0"/>
              <a:t> migrants</a:t>
            </a:r>
          </a:p>
          <a:p>
            <a:pPr lvl="1"/>
            <a:r>
              <a:rPr lang="da-DK" dirty="0"/>
              <a:t>from SHARP APL, IBM APL2, </a:t>
            </a:r>
            <a:r>
              <a:rPr lang="da-DK" dirty="0" err="1"/>
              <a:t>APL+Win</a:t>
            </a:r>
            <a:r>
              <a:rPr lang="da-DK" dirty="0"/>
              <a:t>, APLX, or DEC APLSF, or …</a:t>
            </a:r>
          </a:p>
          <a:p>
            <a:r>
              <a:rPr lang="da-DK" dirty="0" err="1"/>
              <a:t>Waves</a:t>
            </a:r>
            <a:r>
              <a:rPr lang="da-DK" dirty="0"/>
              <a:t> of migrants</a:t>
            </a:r>
          </a:p>
          <a:p>
            <a:pPr lvl="1"/>
            <a:r>
              <a:rPr lang="da-DK" dirty="0"/>
              <a:t>Death of mainframes and minicomputers (1980's)</a:t>
            </a:r>
          </a:p>
          <a:p>
            <a:pPr lvl="1"/>
            <a:r>
              <a:rPr lang="da-DK" dirty="0" err="1"/>
              <a:t>Superior</a:t>
            </a:r>
            <a:r>
              <a:rPr lang="da-DK" dirty="0"/>
              <a:t> support for Windows GUI (1990's)</a:t>
            </a:r>
          </a:p>
          <a:p>
            <a:pPr lvl="1"/>
            <a:r>
              <a:rPr lang="da-DK" dirty="0"/>
              <a:t>Now, "the cloud" (&amp; a </a:t>
            </a:r>
            <a:r>
              <a:rPr lang="da-DK" dirty="0" err="1"/>
              <a:t>few</a:t>
            </a:r>
            <a:r>
              <a:rPr lang="da-DK" dirty="0"/>
              <a:t> more mainframes </a:t>
            </a:r>
            <a:r>
              <a:rPr lang="da-DK" dirty="0" err="1"/>
              <a:t>being</a:t>
            </a:r>
            <a:r>
              <a:rPr lang="da-DK" dirty="0"/>
              <a:t> </a:t>
            </a:r>
            <a:r>
              <a:rPr lang="da-DK" dirty="0" err="1"/>
              <a:t>shut</a:t>
            </a:r>
            <a:r>
              <a:rPr lang="da-DK" dirty="0"/>
              <a:t> </a:t>
            </a:r>
            <a:r>
              <a:rPr lang="da-DK" dirty="0" err="1"/>
              <a:t>down</a:t>
            </a:r>
            <a:r>
              <a:rPr lang="da-DK" dirty="0"/>
              <a:t>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8ECBF0F-DB00-269D-6B8A-46AD53A8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544565" cy="685535"/>
          </a:xfrm>
        </p:spPr>
        <p:txBody>
          <a:bodyPr/>
          <a:lstStyle/>
          <a:p>
            <a:r>
              <a:rPr lang="da-DK" dirty="0"/>
              <a:t>A New </a:t>
            </a:r>
            <a:r>
              <a:rPr lang="da-DK" dirty="0" err="1"/>
              <a:t>Wave</a:t>
            </a:r>
            <a:r>
              <a:rPr lang="da-DK" dirty="0"/>
              <a:t> of Migrants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892D71D-C231-0748-CA5B-1A44F850DEC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2" descr="USA Flag 4x6ft Flag of the United States American Flag US Flag 4' x 6'">
            <a:extLst>
              <a:ext uri="{FF2B5EF4-FFF2-40B4-BE49-F238E27FC236}">
                <a16:creationId xmlns:a16="http://schemas.microsoft.com/office/drawing/2014/main" id="{2C563811-061B-4391-1C00-7C95D06A38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78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6F32-313F-D0C7-6487-5C63B4B364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6" y="1264925"/>
            <a:ext cx="7601273" cy="3242040"/>
          </a:xfrm>
        </p:spPr>
        <p:txBody>
          <a:bodyPr/>
          <a:lstStyle/>
          <a:p>
            <a:r>
              <a:rPr lang="da-DK" dirty="0" err="1"/>
              <a:t>MicroAPL</a:t>
            </a:r>
            <a:r>
              <a:rPr lang="da-DK" dirty="0"/>
              <a:t> </a:t>
            </a:r>
            <a:r>
              <a:rPr lang="da-DK" dirty="0" err="1"/>
              <a:t>stopped</a:t>
            </a:r>
            <a:r>
              <a:rPr lang="da-DK" dirty="0"/>
              <a:t> </a:t>
            </a:r>
            <a:r>
              <a:rPr lang="da-DK" dirty="0" err="1"/>
              <a:t>developing</a:t>
            </a:r>
            <a:r>
              <a:rPr lang="da-DK" dirty="0"/>
              <a:t> APLX in 2016</a:t>
            </a:r>
          </a:p>
          <a:p>
            <a:pPr lvl="1"/>
            <a:r>
              <a:rPr lang="da-DK" dirty="0"/>
              <a:t>Dyalog hosts a download of the last </a:t>
            </a:r>
            <a:r>
              <a:rPr lang="da-DK" dirty="0" err="1"/>
              <a:t>free</a:t>
            </a:r>
            <a:r>
              <a:rPr lang="da-DK" dirty="0"/>
              <a:t> version</a:t>
            </a:r>
          </a:p>
          <a:p>
            <a:r>
              <a:rPr lang="da-DK" dirty="0"/>
              <a:t>Dyalog </a:t>
            </a:r>
            <a:r>
              <a:rPr lang="da-DK" dirty="0" err="1"/>
              <a:t>developed</a:t>
            </a:r>
            <a:r>
              <a:rPr lang="da-DK" dirty="0"/>
              <a:t> migration </a:t>
            </a:r>
            <a:r>
              <a:rPr lang="da-DK" dirty="0" err="1"/>
              <a:t>tools</a:t>
            </a:r>
            <a:r>
              <a:rPr lang="da-DK" dirty="0"/>
              <a:t> in 2016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599D03-754D-4BD5-C074-CE918E652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APLX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D055FEFA-6739-B224-38D7-F0388CC657C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73379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E2587-4B4B-2E9F-A043-D570BD6B4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922400" cy="3242040"/>
          </a:xfrm>
        </p:spPr>
        <p:txBody>
          <a:bodyPr>
            <a:normAutofit fontScale="85000" lnSpcReduction="10000"/>
          </a:bodyPr>
          <a:lstStyle/>
          <a:p>
            <a:r>
              <a:rPr lang="da-DK" dirty="0" err="1"/>
              <a:t>Two</a:t>
            </a:r>
            <a:r>
              <a:rPr lang="da-DK" dirty="0"/>
              <a:t> European Insurance </a:t>
            </a:r>
            <a:r>
              <a:rPr lang="da-DK" dirty="0" err="1"/>
              <a:t>companies</a:t>
            </a:r>
            <a:endParaRPr lang="da-DK" dirty="0"/>
          </a:p>
          <a:p>
            <a:pPr lvl="1"/>
            <a:r>
              <a:rPr lang="da-DK" dirty="0"/>
              <a:t>One with GUI, </a:t>
            </a:r>
            <a:r>
              <a:rPr lang="da-DK" dirty="0" err="1"/>
              <a:t>completely</a:t>
            </a:r>
            <a:r>
              <a:rPr lang="da-DK" dirty="0"/>
              <a:t> </a:t>
            </a:r>
            <a:r>
              <a:rPr lang="da-DK" dirty="0" err="1"/>
              <a:t>rewritten</a:t>
            </a:r>
            <a:r>
              <a:rPr lang="da-DK" dirty="0"/>
              <a:t> in Dyalog APL, the </a:t>
            </a:r>
            <a:r>
              <a:rPr lang="da-DK" dirty="0" err="1"/>
              <a:t>other</a:t>
            </a:r>
            <a:r>
              <a:rPr lang="da-DK" dirty="0"/>
              <a:t> a pure service </a:t>
            </a:r>
            <a:r>
              <a:rPr lang="da-DK" dirty="0" err="1"/>
              <a:t>converted</a:t>
            </a:r>
            <a:r>
              <a:rPr lang="da-DK" dirty="0"/>
              <a:t> to </a:t>
            </a:r>
            <a:r>
              <a:rPr lang="da-DK" dirty="0" err="1"/>
              <a:t>Jarvis</a:t>
            </a:r>
            <a:r>
              <a:rPr lang="da-DK" dirty="0"/>
              <a:t> in Linux containers</a:t>
            </a:r>
          </a:p>
          <a:p>
            <a:pPr lvl="1"/>
            <a:r>
              <a:rPr lang="da-DK" dirty="0" err="1"/>
              <a:t>Handled</a:t>
            </a:r>
            <a:r>
              <a:rPr lang="da-DK" dirty="0"/>
              <a:t> by a European </a:t>
            </a:r>
            <a:r>
              <a:rPr lang="da-DK" dirty="0" err="1"/>
              <a:t>consulting</a:t>
            </a:r>
            <a:r>
              <a:rPr lang="da-DK" dirty="0"/>
              <a:t> partner</a:t>
            </a:r>
          </a:p>
          <a:p>
            <a:r>
              <a:rPr lang="da-DK" dirty="0"/>
              <a:t>METSIM® - in </a:t>
            </a:r>
            <a:r>
              <a:rPr lang="da-DK" dirty="0" err="1"/>
              <a:t>progress</a:t>
            </a:r>
            <a:endParaRPr lang="da-DK" dirty="0"/>
          </a:p>
          <a:p>
            <a:pPr lvl="1"/>
            <a:r>
              <a:rPr lang="da-DK" dirty="0"/>
              <a:t>Dyalog </a:t>
            </a:r>
            <a:r>
              <a:rPr lang="da-DK" dirty="0" err="1"/>
              <a:t>engaged</a:t>
            </a:r>
            <a:r>
              <a:rPr lang="da-DK" dirty="0"/>
              <a:t> to perform </a:t>
            </a:r>
            <a:r>
              <a:rPr lang="da-DK" dirty="0" err="1"/>
              <a:t>this</a:t>
            </a:r>
            <a:r>
              <a:rPr lang="da-DK" dirty="0"/>
              <a:t> migration</a:t>
            </a:r>
          </a:p>
          <a:p>
            <a:pPr lvl="1"/>
            <a:r>
              <a:rPr lang="da-DK" dirty="0"/>
              <a:t>Will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used</a:t>
            </a:r>
            <a:r>
              <a:rPr lang="da-DK" dirty="0"/>
              <a:t> to </a:t>
            </a:r>
            <a:r>
              <a:rPr lang="da-DK" dirty="0" err="1"/>
              <a:t>develop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to </a:t>
            </a:r>
            <a:r>
              <a:rPr lang="da-DK" dirty="0" err="1"/>
              <a:t>automate</a:t>
            </a:r>
            <a:r>
              <a:rPr lang="da-DK" dirty="0"/>
              <a:t> migration,</a:t>
            </a:r>
            <a:br>
              <a:rPr lang="da-DK" dirty="0"/>
            </a:br>
            <a:r>
              <a:rPr lang="da-DK" dirty="0" err="1"/>
              <a:t>including</a:t>
            </a:r>
            <a:r>
              <a:rPr lang="da-DK" dirty="0"/>
              <a:t> the </a:t>
            </a:r>
            <a:r>
              <a:rPr lang="da-DK" dirty="0" err="1"/>
              <a:t>Graphical</a:t>
            </a:r>
            <a:r>
              <a:rPr lang="da-DK" dirty="0"/>
              <a:t> User Interface</a:t>
            </a:r>
          </a:p>
          <a:p>
            <a:r>
              <a:rPr lang="da-DK" dirty="0"/>
              <a:t>Met </a:t>
            </a:r>
            <a:r>
              <a:rPr lang="da-DK" dirty="0" err="1"/>
              <a:t>one</a:t>
            </a:r>
            <a:r>
              <a:rPr lang="da-DK" dirty="0"/>
              <a:t> more potential migrant last </a:t>
            </a:r>
            <a:r>
              <a:rPr lang="da-DK" dirty="0" err="1"/>
              <a:t>week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21B65F1-09FE-244F-73CE-719AF32D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721774" cy="685535"/>
          </a:xfrm>
        </p:spPr>
        <p:txBody>
          <a:bodyPr/>
          <a:lstStyle/>
          <a:p>
            <a:r>
              <a:rPr lang="da-DK" dirty="0"/>
              <a:t>Recent / Active </a:t>
            </a:r>
            <a:r>
              <a:rPr lang="da-DK" dirty="0" err="1"/>
              <a:t>APL+Win</a:t>
            </a:r>
            <a:r>
              <a:rPr lang="da-DK" dirty="0"/>
              <a:t> Migrations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244E90C0-FAF0-0287-0226-21CB99B7615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703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53" y="1189865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/</a:t>
            </a:r>
            <a:r>
              <a:rPr lang="en-GB" dirty="0">
                <a:latin typeface="+mn-lt"/>
              </a:rPr>
              <a:t> is sometimes a function in Dyalog APL</a:t>
            </a:r>
            <a:br>
              <a:rPr lang="en-GB" dirty="0">
                <a:latin typeface="APL385 Unicode" panose="020B0709000202000203" pitchFamily="49" charset="0"/>
              </a:rPr>
            </a:br>
            <a:r>
              <a:rPr lang="en-GB" dirty="0">
                <a:latin typeface="APL385 Unicode" panose="020B0709000202000203" pitchFamily="49" charset="0"/>
              </a:rPr>
              <a:t>1 0 1/¨'ABC' 'DEF' 'GHI'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endParaRPr lang="en-GB" sz="1400" dirty="0">
              <a:latin typeface="APL385 Unicode" panose="020B0709000202000203" pitchFamily="49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←Y</a:t>
            </a:r>
            <a:br>
              <a:rPr lang="en-GB" b="0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</a:br>
            <a:br>
              <a:rPr lang="en-GB" b="0" i="0" dirty="0">
                <a:solidFill>
                  <a:srgbClr val="000000"/>
                </a:solidFill>
                <a:effectLst/>
                <a:highlight>
                  <a:srgbClr val="F8F9FA"/>
                </a:highlight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Differences 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"</a:t>
            </a:r>
            <a:r>
              <a:rPr lang="da-DK" dirty="0" err="1"/>
              <a:t>easy</a:t>
            </a:r>
            <a:r>
              <a:rPr lang="da-DK" dirty="0"/>
              <a:t>"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5232475" y="1633803"/>
            <a:ext cx="3564272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latin typeface="APL385 Unicode" panose="020B0709000202000203" pitchFamily="49" charset="0"/>
              </a:rPr>
              <a:t>'AC' 'DF' 'GI'	</a:t>
            </a:r>
            <a:r>
              <a:rPr lang="en-GB" dirty="0"/>
              <a:t>vs</a:t>
            </a:r>
            <a:br>
              <a:rPr lang="en-GB" dirty="0"/>
            </a:br>
            <a:r>
              <a:rPr lang="en-GB" dirty="0">
                <a:latin typeface="APL385 Unicode" panose="020B0709000202000203" pitchFamily="49" charset="0"/>
              </a:rPr>
              <a:t>'ABC' 'GHI'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1151162" y="2113001"/>
            <a:ext cx="35642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Translate  </a:t>
            </a:r>
            <a:r>
              <a:rPr lang="en-GB" b="1" dirty="0">
                <a:latin typeface="APL385 Unicode" panose="020B0709000202000203" pitchFamily="49" charset="0"/>
              </a:rPr>
              <a:t>/¨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dirty="0">
                <a:latin typeface="+mn-lt"/>
              </a:rPr>
              <a:t>to</a:t>
            </a:r>
            <a:r>
              <a:rPr lang="en-GB" dirty="0">
                <a:latin typeface="APL385 Unicode" panose="020B0709000202000203" pitchFamily="49" charset="0"/>
              </a:rPr>
              <a:t> </a:t>
            </a:r>
            <a:r>
              <a:rPr lang="en-GB" b="1" dirty="0">
                <a:latin typeface="APL385 Unicode" panose="020B0709000202000203" pitchFamily="49" charset="0"/>
              </a:rPr>
              <a:t>∘/¨</a:t>
            </a:r>
            <a:endParaRPr lang="da-DK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254D07-D12E-9F71-35E7-5A1E8ADBD55F}"/>
              </a:ext>
            </a:extLst>
          </p:cNvPr>
          <p:cNvSpPr txBox="1"/>
          <p:nvPr/>
        </p:nvSpPr>
        <p:spPr>
          <a:xfrm>
            <a:off x="5232475" y="3070157"/>
            <a:ext cx="356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Not supported in Dyalog</a:t>
            </a:r>
            <a:endParaRPr lang="da-DK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C7F8BC-18D5-662F-2228-849CEBB83AAB}"/>
              </a:ext>
            </a:extLst>
          </p:cNvPr>
          <p:cNvSpPr txBox="1"/>
          <p:nvPr/>
        </p:nvSpPr>
        <p:spPr>
          <a:xfrm>
            <a:off x="1151162" y="3439489"/>
            <a:ext cx="3564272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Translate  </a:t>
            </a:r>
            <a:r>
              <a:rPr lang="en-GB" b="1" i="0" dirty="0">
                <a:solidFill>
                  <a:srgbClr val="000000"/>
                </a:solidFill>
                <a:effectLst/>
                <a:latin typeface="APL385 Unicode" panose="020B0709000202000203" pitchFamily="49" charset="0"/>
              </a:rPr>
              <a:t>←</a:t>
            </a:r>
            <a:r>
              <a:rPr lang="en-GB" dirty="0"/>
              <a:t>  to  </a:t>
            </a:r>
            <a:r>
              <a:rPr lang="en-GB" b="1" dirty="0">
                <a:latin typeface="APL385 Unicode" panose="020B0709000202000203" pitchFamily="49" charset="0"/>
              </a:rPr>
              <a:t>{}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220962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56399"/>
            <a:ext cx="5754544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PL385 Unicode" panose="020B0709000202000203" pitchFamily="49" charset="0"/>
              </a:rPr>
              <a:t>⎕XLIB</a:t>
            </a: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br>
              <a:rPr lang="en-GB" dirty="0">
                <a:latin typeface="APL385 Unicode" panose="020B0709000202000203" pitchFamily="49" charset="0"/>
              </a:rPr>
            </a:b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Other</a:t>
            </a:r>
            <a:r>
              <a:rPr lang="da-DK" dirty="0"/>
              <a:t> "</a:t>
            </a:r>
            <a:r>
              <a:rPr lang="da-DK" dirty="0" err="1"/>
              <a:t>Easy</a:t>
            </a:r>
            <a:r>
              <a:rPr lang="da-DK" dirty="0"/>
              <a:t>" Differences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2250491" y="1117241"/>
            <a:ext cx="356427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System function not in Dyalog</a:t>
            </a:r>
            <a:endParaRPr lang="da-DK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CD9B7D-DCA3-5AB2-5FD8-9D8A097FACBC}"/>
              </a:ext>
            </a:extLst>
          </p:cNvPr>
          <p:cNvSpPr txBox="1"/>
          <p:nvPr/>
        </p:nvSpPr>
        <p:spPr>
          <a:xfrm>
            <a:off x="327207" y="2341151"/>
            <a:ext cx="8593730" cy="2308324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r>
              <a:rPr lang="da-DK" sz="1200" dirty="0">
                <a:latin typeface="APL385 Unicode" panose="020B0709000202000203" pitchFamily="49" charset="0"/>
              </a:rPr>
              <a:t> R←∆XLIB 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X,←'*'↓⍨≢X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:If 0∊⍴R←↑⊃⎕NINFO⍠1⊢X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:If ∨/'?*'∊X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R←0 0⍴' '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    'XFHOST ERROR </a:t>
            </a:r>
            <a:r>
              <a:rPr lang="da-DK" sz="1200" dirty="0" err="1">
                <a:latin typeface="APL385 Unicode" panose="020B0709000202000203" pitchFamily="49" charset="0"/>
              </a:rPr>
              <a:t>FindFirstFile</a:t>
            </a:r>
            <a:r>
              <a:rPr lang="da-DK" sz="1200" dirty="0">
                <a:latin typeface="APL385 Unicode" panose="020B0709000202000203" pitchFamily="49" charset="0"/>
              </a:rPr>
              <a:t> 1 0 3 The system </a:t>
            </a:r>
            <a:r>
              <a:rPr lang="da-DK" sz="1200" dirty="0" err="1">
                <a:latin typeface="APL385 Unicode" panose="020B0709000202000203" pitchFamily="49" charset="0"/>
              </a:rPr>
              <a:t>cannot</a:t>
            </a:r>
            <a:r>
              <a:rPr lang="da-DK" sz="1200" dirty="0">
                <a:latin typeface="APL385 Unicode" panose="020B0709000202000203" pitchFamily="49" charset="0"/>
              </a:rPr>
              <a:t> find the </a:t>
            </a:r>
            <a:r>
              <a:rPr lang="da-DK" sz="1200" dirty="0" err="1">
                <a:latin typeface="APL385 Unicode" panose="020B0709000202000203" pitchFamily="49" charset="0"/>
              </a:rPr>
              <a:t>path</a:t>
            </a:r>
            <a:r>
              <a:rPr lang="da-DK" sz="1200" dirty="0">
                <a:latin typeface="APL385 Unicode" panose="020B0709000202000203" pitchFamily="49" charset="0"/>
              </a:rPr>
              <a:t> </a:t>
            </a:r>
            <a:r>
              <a:rPr lang="da-DK" sz="1200" dirty="0" err="1">
                <a:latin typeface="APL385 Unicode" panose="020B0709000202000203" pitchFamily="49" charset="0"/>
              </a:rPr>
              <a:t>specified</a:t>
            </a:r>
            <a:r>
              <a:rPr lang="da-DK" sz="1200" dirty="0">
                <a:latin typeface="APL385 Unicode" panose="020B0709000202000203" pitchFamily="49" charset="0"/>
              </a:rPr>
              <a:t>.'</a:t>
            </a:r>
            <a:br>
              <a:rPr lang="da-DK" sz="1200" dirty="0">
                <a:latin typeface="APL385 Unicode" panose="020B0709000202000203" pitchFamily="49" charset="0"/>
              </a:rPr>
            </a:br>
            <a:r>
              <a:rPr lang="da-DK" sz="1200" dirty="0">
                <a:latin typeface="APL385 Unicode" panose="020B0709000202000203" pitchFamily="49" charset="0"/>
              </a:rPr>
              <a:t>                                                                               ⎕SIGNAL 22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  <a:p>
            <a:r>
              <a:rPr lang="da-DK" sz="1200" dirty="0">
                <a:latin typeface="APL385 Unicode" panose="020B0709000202000203" pitchFamily="49" charset="0"/>
              </a:rPr>
              <a:t> :Else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    R←R[⍋R;]</a:t>
            </a:r>
          </a:p>
          <a:p>
            <a:r>
              <a:rPr lang="da-DK" sz="1200" dirty="0">
                <a:latin typeface="APL385 Unicode" panose="020B0709000202000203" pitchFamily="49" charset="0"/>
              </a:rPr>
              <a:t> :</a:t>
            </a:r>
            <a:r>
              <a:rPr lang="da-DK" sz="1200" dirty="0" err="1">
                <a:latin typeface="APL385 Unicode" panose="020B0709000202000203" pitchFamily="49" charset="0"/>
              </a:rPr>
              <a:t>EndIf</a:t>
            </a:r>
            <a:endParaRPr lang="da-DK" sz="1200" dirty="0">
              <a:latin typeface="APL385 Unicode" panose="020B0709000202000203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702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4E7BE-5CE1-05F4-8312-3D2170A2B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5754544" cy="32420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>
                <a:latin typeface="APL385 Unicode" panose="020B0709000202000203" pitchFamily="49" charset="0"/>
              </a:rPr>
              <a:t>A B[I]</a:t>
            </a:r>
            <a:br>
              <a:rPr lang="da-DK" dirty="0"/>
            </a:br>
            <a:endParaRPr lang="da-DK" dirty="0"/>
          </a:p>
          <a:p>
            <a:pPr marL="0" indent="0">
              <a:buNone/>
            </a:pPr>
            <a:r>
              <a:rPr lang="en-GB" dirty="0" err="1">
                <a:latin typeface="APL385 Unicode" panose="020B0709000202000203" pitchFamily="49" charset="0"/>
              </a:rPr>
              <a:t>f.g</a:t>
            </a:r>
            <a:r>
              <a:rPr lang="en-GB" dirty="0">
                <a:latin typeface="+mn-lt"/>
              </a:rPr>
              <a:t>  when  </a:t>
            </a:r>
            <a:r>
              <a:rPr lang="en-GB" dirty="0">
                <a:latin typeface="APL385 Unicode" panose="020B0709000202000203" pitchFamily="49" charset="0"/>
              </a:rPr>
              <a:t>f</a:t>
            </a:r>
            <a:r>
              <a:rPr lang="en-GB" dirty="0">
                <a:latin typeface="+mn-lt"/>
              </a:rPr>
              <a:t>  or  </a:t>
            </a:r>
            <a:r>
              <a:rPr lang="en-GB" dirty="0">
                <a:latin typeface="APL385 Unicode" panose="020B0709000202000203" pitchFamily="49" charset="0"/>
              </a:rPr>
              <a:t>g</a:t>
            </a:r>
            <a:r>
              <a:rPr lang="en-GB" dirty="0">
                <a:latin typeface="+mn-lt"/>
              </a:rPr>
              <a:t> 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are not scalar functions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Fortunately, these are very rare in practice</a:t>
            </a: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br>
              <a:rPr lang="en-GB" dirty="0">
                <a:latin typeface="+mn-lt"/>
              </a:rPr>
            </a:br>
            <a:r>
              <a:rPr lang="en-GB" dirty="0">
                <a:latin typeface="APL385 Unicode" panose="020B0709000202000203" pitchFamily="49" charset="0"/>
              </a:rPr>
              <a:t>:</a:t>
            </a:r>
            <a:r>
              <a:rPr lang="en-GB" dirty="0" err="1">
                <a:latin typeface="APL385 Unicode" panose="020B0709000202000203" pitchFamily="49" charset="0"/>
              </a:rPr>
              <a:t>LeaveIf</a:t>
            </a:r>
            <a:endParaRPr lang="en-GB" dirty="0">
              <a:latin typeface="APL385 Unicode" panose="020B0709000202000203" pitchFamily="49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17746E-C800-18F1-C94A-EC66092B0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Tricky Differences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D07389E-6346-A82F-EF5D-3FB4BC980A4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6F7C56-2B5E-0231-F04E-30D8FC59A58A}"/>
              </a:ext>
            </a:extLst>
          </p:cNvPr>
          <p:cNvSpPr txBox="1"/>
          <p:nvPr/>
        </p:nvSpPr>
        <p:spPr>
          <a:xfrm>
            <a:off x="6078070" y="1253517"/>
            <a:ext cx="246529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dirty="0">
                <a:latin typeface="APL385 Unicode" panose="020B0709000202000203" pitchFamily="49" charset="0"/>
              </a:rPr>
              <a:t>A (B[I])  </a:t>
            </a:r>
            <a:r>
              <a:rPr lang="da-DK" dirty="0"/>
              <a:t>or</a:t>
            </a:r>
            <a:br>
              <a:rPr lang="da-DK" dirty="0"/>
            </a:br>
            <a:r>
              <a:rPr lang="da-DK" dirty="0">
                <a:latin typeface="APL385 Unicode" panose="020B0709000202000203" pitchFamily="49" charset="0"/>
              </a:rPr>
              <a:t>(A B)[I]  </a:t>
            </a:r>
            <a:r>
              <a:rPr lang="da-DK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643DA-2AE5-5B3F-CEE1-E41887FFBF96}"/>
              </a:ext>
            </a:extLst>
          </p:cNvPr>
          <p:cNvSpPr txBox="1"/>
          <p:nvPr/>
        </p:nvSpPr>
        <p:spPr>
          <a:xfrm>
            <a:off x="6078070" y="2174180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Detect and rewrite</a:t>
            </a:r>
            <a:endParaRPr lang="da-DK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F388C8-F96E-3C3B-218D-29496148F717}"/>
              </a:ext>
            </a:extLst>
          </p:cNvPr>
          <p:cNvSpPr txBox="1"/>
          <p:nvPr/>
        </p:nvSpPr>
        <p:spPr>
          <a:xfrm>
            <a:off x="6078069" y="4022368"/>
            <a:ext cx="246529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Enhance Interpreter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364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8DF808-6AC0-43C7-B32A-3E3DE27471F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CD827-9363-1790-4190-AC40EBB59C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Component Files</a:t>
            </a:r>
          </a:p>
          <a:p>
            <a:r>
              <a:rPr lang="da-DK" dirty="0"/>
              <a:t>User Interfaces (</a:t>
            </a:r>
            <a:r>
              <a:rPr lang="da-DK" dirty="0" err="1"/>
              <a:t>especially</a:t>
            </a:r>
            <a:r>
              <a:rPr lang="da-DK" dirty="0"/>
              <a:t> </a:t>
            </a:r>
            <a:r>
              <a:rPr lang="da-DK" dirty="0" err="1"/>
              <a:t>Graphical</a:t>
            </a:r>
            <a:r>
              <a:rPr lang="da-DK" dirty="0"/>
              <a:t>)</a:t>
            </a:r>
          </a:p>
          <a:p>
            <a:r>
              <a:rPr lang="da-DK" dirty="0" err="1"/>
              <a:t>Other</a:t>
            </a:r>
            <a:r>
              <a:rPr lang="da-DK" dirty="0"/>
              <a:t> I/O (</a:t>
            </a:r>
            <a:r>
              <a:rPr lang="da-DK" dirty="0" err="1"/>
              <a:t>e.g</a:t>
            </a:r>
            <a:r>
              <a:rPr lang="da-DK" dirty="0"/>
              <a:t>. SQL Databases)</a:t>
            </a:r>
          </a:p>
          <a:p>
            <a:r>
              <a:rPr lang="da-DK" dirty="0" err="1"/>
              <a:t>External</a:t>
            </a:r>
            <a:r>
              <a:rPr lang="da-DK" dirty="0"/>
              <a:t> Library Calls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CD3906-8FC5-B16A-C2C2-A79ADA497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Hard Parts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EC909339-2DF7-7081-E928-CBE04D79D01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994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85A7E-6FB2-F366-30B6-F57B8C7E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693961" cy="3242040"/>
          </a:xfrm>
        </p:spPr>
        <p:txBody>
          <a:bodyPr>
            <a:normAutofit/>
          </a:bodyPr>
          <a:lstStyle/>
          <a:p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develop</a:t>
            </a:r>
            <a:r>
              <a:rPr lang="da-DK" dirty="0"/>
              <a:t> an </a:t>
            </a:r>
            <a:r>
              <a:rPr lang="da-DK" dirty="0" err="1"/>
              <a:t>APL+Win</a:t>
            </a:r>
            <a:r>
              <a:rPr lang="da-DK" dirty="0"/>
              <a:t> COM server to </a:t>
            </a:r>
            <a:r>
              <a:rPr lang="da-DK" dirty="0" err="1"/>
              <a:t>read</a:t>
            </a:r>
            <a:r>
              <a:rPr lang="da-DK" dirty="0"/>
              <a:t>/</a:t>
            </a:r>
            <a:r>
              <a:rPr lang="da-DK" dirty="0" err="1"/>
              <a:t>write</a:t>
            </a:r>
            <a:r>
              <a:rPr lang="da-DK" dirty="0"/>
              <a:t> </a:t>
            </a:r>
            <a:r>
              <a:rPr lang="da-DK" dirty="0" err="1"/>
              <a:t>APL+Win</a:t>
            </a:r>
            <a:r>
              <a:rPr lang="da-DK" dirty="0"/>
              <a:t> component files </a:t>
            </a:r>
            <a:r>
              <a:rPr lang="da-DK" dirty="0" err="1"/>
              <a:t>directly</a:t>
            </a:r>
            <a:r>
              <a:rPr lang="da-DK" dirty="0"/>
              <a:t> from Dyalog APL</a:t>
            </a:r>
          </a:p>
          <a:p>
            <a:r>
              <a:rPr lang="da-DK" dirty="0" err="1"/>
              <a:t>Avoid</a:t>
            </a:r>
            <a:r>
              <a:rPr lang="da-DK" dirty="0"/>
              <a:t> the </a:t>
            </a:r>
            <a:r>
              <a:rPr lang="da-DK" dirty="0" err="1"/>
              <a:t>need</a:t>
            </a:r>
            <a:r>
              <a:rPr lang="da-DK" dirty="0"/>
              <a:t> for "big bang" data migrations</a:t>
            </a:r>
          </a:p>
          <a:p>
            <a:pPr lvl="1"/>
            <a:r>
              <a:rPr lang="da-DK" dirty="0"/>
              <a:t>Component files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migrated</a:t>
            </a:r>
            <a:r>
              <a:rPr lang="da-DK" dirty="0"/>
              <a:t> over time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CEABC1-A9F5-4666-2263-81F429A88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Component Files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C156928-271C-6D96-B7CA-C2F2EB51DFB5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8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3ABAB-B43E-0A7E-5B16-5290D3A13B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207673" cy="3242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Dyalog is </a:t>
            </a:r>
            <a:r>
              <a:rPr lang="da-DK" dirty="0" err="1"/>
              <a:t>building</a:t>
            </a:r>
            <a:r>
              <a:rPr lang="da-DK" dirty="0"/>
              <a:t> an emulator to support the METSIM® migration</a:t>
            </a:r>
          </a:p>
          <a:p>
            <a:r>
              <a:rPr lang="da-DK" dirty="0" err="1"/>
              <a:t>Our</a:t>
            </a:r>
            <a:r>
              <a:rPr lang="da-DK" dirty="0"/>
              <a:t> </a:t>
            </a:r>
            <a:r>
              <a:rPr lang="da-DK" dirty="0" err="1"/>
              <a:t>goal</a:t>
            </a:r>
            <a:r>
              <a:rPr lang="da-DK" dirty="0"/>
              <a:t> is </a:t>
            </a:r>
            <a:r>
              <a:rPr lang="da-DK" dirty="0" err="1"/>
              <a:t>that</a:t>
            </a:r>
            <a:r>
              <a:rPr lang="da-DK" dirty="0"/>
              <a:t> no </a:t>
            </a:r>
            <a:r>
              <a:rPr lang="da-DK" dirty="0" err="1"/>
              <a:t>significant</a:t>
            </a:r>
            <a:r>
              <a:rPr lang="da-DK" dirty="0"/>
              <a:t> </a:t>
            </a:r>
            <a:r>
              <a:rPr lang="da-DK" dirty="0" err="1"/>
              <a:t>changes</a:t>
            </a:r>
            <a:r>
              <a:rPr lang="da-DK" dirty="0"/>
              <a:t> to </a:t>
            </a:r>
            <a:r>
              <a:rPr lang="da-DK" dirty="0" err="1"/>
              <a:t>application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</a:t>
            </a:r>
            <a:r>
              <a:rPr lang="da-DK" dirty="0" err="1"/>
              <a:t>be</a:t>
            </a:r>
            <a:r>
              <a:rPr lang="da-DK" dirty="0"/>
              <a:t> </a:t>
            </a:r>
            <a:r>
              <a:rPr lang="da-DK" dirty="0" err="1"/>
              <a:t>required</a:t>
            </a:r>
            <a:endParaRPr lang="da-DK" dirty="0"/>
          </a:p>
          <a:p>
            <a:r>
              <a:rPr lang="da-DK" dirty="0"/>
              <a:t>METSIM® screen shots </a:t>
            </a:r>
            <a:r>
              <a:rPr lang="da-DK" dirty="0" err="1"/>
              <a:t>follow</a:t>
            </a:r>
            <a:endParaRPr lang="da-DK" dirty="0"/>
          </a:p>
          <a:p>
            <a:pPr lvl="2"/>
            <a:r>
              <a:rPr lang="da-DK" dirty="0" err="1"/>
              <a:t>Many</a:t>
            </a:r>
            <a:r>
              <a:rPr lang="da-DK" dirty="0"/>
              <a:t> </a:t>
            </a:r>
            <a:r>
              <a:rPr lang="da-DK" dirty="0" err="1"/>
              <a:t>thanks</a:t>
            </a:r>
            <a:r>
              <a:rPr lang="da-DK" dirty="0"/>
              <a:t> to Alex Holtzapple, CEO of MSI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0547D7-3808-6F19-2CD3-B4608FB5D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</a:t>
            </a:r>
            <a:r>
              <a:rPr lang="da-DK" dirty="0" err="1"/>
              <a:t>Elephant</a:t>
            </a:r>
            <a:r>
              <a:rPr lang="da-DK" dirty="0"/>
              <a:t> in the Room:  </a:t>
            </a:r>
            <a:r>
              <a:rPr lang="da-DK" dirty="0">
                <a:latin typeface="APL385 Unicode" panose="020B0709000202000203" pitchFamily="49" charset="0"/>
              </a:rPr>
              <a:t>⎕WI</a:t>
            </a:r>
            <a:r>
              <a:rPr lang="da-DK" dirty="0"/>
              <a:t> 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8C00F5E5-83E5-9CF2-B51B-B5CAD81061D4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4602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10C488D5-B842-EB8B-2ED3-7D05AAC85DD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13D760-0644-7A78-3C7E-D598D556654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68288"/>
            <a:ext cx="7043738" cy="684212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8" name="Picture 7" descr="A diagram of a flash smelter&#10;&#10;Description automatically generated">
            <a:extLst>
              <a:ext uri="{FF2B5EF4-FFF2-40B4-BE49-F238E27FC236}">
                <a16:creationId xmlns:a16="http://schemas.microsoft.com/office/drawing/2014/main" id="{65C6A5E9-879C-8FB4-6934-1A43096F74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35" y="0"/>
            <a:ext cx="73179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68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A1F66FA-EE8C-AB3D-F6A5-F9031BE45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328" y="0"/>
            <a:ext cx="558534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08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D476E5-5AC6-3F61-6589-24395F374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7305182" cy="3315784"/>
          </a:xfrm>
        </p:spPr>
        <p:txBody>
          <a:bodyPr>
            <a:normAutofit/>
          </a:bodyPr>
          <a:lstStyle/>
          <a:p>
            <a:r>
              <a:rPr lang="da-DK" dirty="0"/>
              <a:t>Dyalog re-</a:t>
            </a:r>
            <a:r>
              <a:rPr lang="da-DK" dirty="0" err="1"/>
              <a:t>invests</a:t>
            </a:r>
            <a:r>
              <a:rPr lang="da-DK" dirty="0"/>
              <a:t> 90-95% of </a:t>
            </a:r>
            <a:r>
              <a:rPr lang="da-DK" dirty="0" err="1"/>
              <a:t>revenues</a:t>
            </a:r>
            <a:r>
              <a:rPr lang="da-DK" dirty="0"/>
              <a:t> in</a:t>
            </a:r>
          </a:p>
          <a:p>
            <a:pPr lvl="1"/>
            <a:r>
              <a:rPr lang="da-DK" dirty="0" err="1"/>
              <a:t>Enhancing</a:t>
            </a:r>
            <a:r>
              <a:rPr lang="da-DK" dirty="0"/>
              <a:t> APL core </a:t>
            </a:r>
            <a:r>
              <a:rPr lang="da-DK" dirty="0" err="1"/>
              <a:t>technology</a:t>
            </a:r>
            <a:endParaRPr lang="da-DK" dirty="0"/>
          </a:p>
          <a:p>
            <a:pPr lvl="1"/>
            <a:r>
              <a:rPr lang="da-DK" dirty="0" err="1"/>
              <a:t>Creating</a:t>
            </a:r>
            <a:r>
              <a:rPr lang="da-DK" dirty="0"/>
              <a:t> </a:t>
            </a:r>
            <a:r>
              <a:rPr lang="da-DK" dirty="0" err="1"/>
              <a:t>tools</a:t>
            </a:r>
            <a:r>
              <a:rPr lang="da-DK" dirty="0"/>
              <a:t> for APL developers</a:t>
            </a:r>
          </a:p>
          <a:p>
            <a:pPr lvl="1"/>
            <a:r>
              <a:rPr lang="da-DK" dirty="0"/>
              <a:t>Marketing APL </a:t>
            </a:r>
            <a:r>
              <a:rPr lang="da-DK" dirty="0" err="1"/>
              <a:t>outside</a:t>
            </a:r>
            <a:r>
              <a:rPr lang="da-DK" dirty="0"/>
              <a:t> the </a:t>
            </a:r>
            <a:r>
              <a:rPr lang="da-DK" dirty="0" err="1"/>
              <a:t>current</a:t>
            </a:r>
            <a:r>
              <a:rPr lang="da-DK" dirty="0"/>
              <a:t> APL community</a:t>
            </a:r>
          </a:p>
          <a:p>
            <a:r>
              <a:rPr lang="da-DK" dirty="0" err="1"/>
              <a:t>Combined</a:t>
            </a:r>
            <a:r>
              <a:rPr lang="da-DK" dirty="0"/>
              <a:t> </a:t>
            </a:r>
            <a:r>
              <a:rPr lang="da-DK" dirty="0" err="1"/>
              <a:t>revenues</a:t>
            </a:r>
            <a:r>
              <a:rPr lang="da-DK" dirty="0"/>
              <a:t> of products and services </a:t>
            </a:r>
            <a:r>
              <a:rPr lang="da-DK" dirty="0" err="1"/>
              <a:t>based</a:t>
            </a:r>
            <a:r>
              <a:rPr lang="da-DK" dirty="0"/>
              <a:t> on Dyalog APL </a:t>
            </a:r>
            <a:r>
              <a:rPr lang="da-DK" dirty="0" err="1"/>
              <a:t>exceeds</a:t>
            </a:r>
            <a:r>
              <a:rPr lang="da-DK" dirty="0"/>
              <a:t> $1Bn per </a:t>
            </a:r>
            <a:r>
              <a:rPr lang="da-DK" dirty="0" err="1"/>
              <a:t>year</a:t>
            </a:r>
            <a:r>
              <a:rPr lang="da-DK" dirty="0"/>
              <a:t> – and is growing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6ACB64-657E-9521-E2C6-717B88E01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8" name="Media Placeholder 7">
            <a:extLst>
              <a:ext uri="{FF2B5EF4-FFF2-40B4-BE49-F238E27FC236}">
                <a16:creationId xmlns:a16="http://schemas.microsoft.com/office/drawing/2014/main" id="{F367AD2A-5E4D-A76C-2EC8-A4D8160EBCB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23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2047AD-B580-68E1-E64E-68815DBC60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8E003-6D69-B746-86F1-4828DBC60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APL+WIN </a:t>
            </a:r>
            <a:r>
              <a:rPr lang="da-DK" dirty="0" err="1"/>
              <a:t>comes</a:t>
            </a:r>
            <a:r>
              <a:rPr lang="da-DK" dirty="0"/>
              <a:t> with a </a:t>
            </a:r>
            <a:r>
              <a:rPr lang="da-DK" dirty="0" err="1"/>
              <a:t>handful</a:t>
            </a:r>
            <a:r>
              <a:rPr lang="da-DK" dirty="0"/>
              <a:t> of GUI demonstration </a:t>
            </a:r>
            <a:r>
              <a:rPr lang="da-DK" dirty="0" err="1"/>
              <a:t>applications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524951B-FBC4-8AF8-EE30-2C3616924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Practicing</a:t>
            </a:r>
            <a:endParaRPr lang="en-GB" dirty="0"/>
          </a:p>
        </p:txBody>
      </p:sp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2F051BB1-6AE1-9576-3E4A-EFD16D56841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3015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15E70E4-4688-4A5A-5131-16B26FF26B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B7393-9362-0AE9-1609-D9BCC161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" y="0"/>
            <a:ext cx="8840621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A8963-3C90-5B59-A5B2-53DA0DD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77" y="1442206"/>
            <a:ext cx="3584023" cy="33325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C83B2A1-0D37-0EEA-B5C1-1D9555F58B83}"/>
              </a:ext>
            </a:extLst>
          </p:cNvPr>
          <p:cNvSpPr txBox="1"/>
          <p:nvPr/>
        </p:nvSpPr>
        <p:spPr>
          <a:xfrm>
            <a:off x="460744" y="751368"/>
            <a:ext cx="3959738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My </a:t>
            </a:r>
            <a:r>
              <a:rPr lang="da-DK" dirty="0" err="1"/>
              <a:t>copy</a:t>
            </a:r>
            <a:r>
              <a:rPr lang="da-DK" dirty="0"/>
              <a:t> of </a:t>
            </a:r>
            <a:r>
              <a:rPr lang="da-DK" dirty="0" err="1"/>
              <a:t>APL+Win</a:t>
            </a:r>
            <a:r>
              <a:rPr lang="da-DK" dirty="0"/>
              <a:t> is a </a:t>
            </a:r>
            <a:r>
              <a:rPr lang="da-DK" dirty="0" err="1"/>
              <a:t>little</a:t>
            </a:r>
            <a:r>
              <a:rPr lang="da-DK" dirty="0"/>
              <a:t> </a:t>
            </a:r>
            <a:r>
              <a:rPr lang="da-DK" dirty="0" err="1"/>
              <a:t>dated</a:t>
            </a:r>
            <a:r>
              <a:rPr lang="da-DK" dirty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5852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615E70E4-4688-4A5A-5131-16B26FF26B4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DB7393-9362-0AE9-1609-D9BCC1611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89" y="0"/>
            <a:ext cx="8840621" cy="51435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EAA8963-3C90-5B59-A5B2-53DA0DD25B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7477" y="1442206"/>
            <a:ext cx="3584023" cy="33325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41FAC1-E0DF-08DB-EEAD-2244EE601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51" y="3317049"/>
            <a:ext cx="2841044" cy="4363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90E6923-E72E-AD3D-C2CF-A885C0F9C67B}"/>
              </a:ext>
            </a:extLst>
          </p:cNvPr>
          <p:cNvSpPr txBox="1"/>
          <p:nvPr/>
        </p:nvSpPr>
        <p:spPr>
          <a:xfrm>
            <a:off x="453655" y="758457"/>
            <a:ext cx="5622052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Now </a:t>
            </a:r>
            <a:r>
              <a:rPr lang="da-DK" dirty="0" err="1"/>
              <a:t>export</a:t>
            </a:r>
            <a:r>
              <a:rPr lang="da-DK" dirty="0"/>
              <a:t> the </a:t>
            </a: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code</a:t>
            </a:r>
            <a:r>
              <a:rPr lang="da-DK" dirty="0"/>
              <a:t> to APL Transfer Format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65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A578865-819C-F056-FCFB-7F8329D6D211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ED7EDB-268A-5A24-7FDA-107A76475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019" y="791061"/>
            <a:ext cx="7535329" cy="39246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10961D-C199-18D1-5B4B-05AAFCD711F1}"/>
              </a:ext>
            </a:extLst>
          </p:cNvPr>
          <p:cNvSpPr txBox="1"/>
          <p:nvPr/>
        </p:nvSpPr>
        <p:spPr>
          <a:xfrm>
            <a:off x="155944" y="133921"/>
            <a:ext cx="6954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Convert</a:t>
            </a:r>
            <a:r>
              <a:rPr lang="da-DK" sz="2800" dirty="0"/>
              <a:t> the ATF file to Dyalog Source files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553921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35E8ED4A-4830-7117-7C48-F7894C1DD70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A912F-AB00-447A-2AA5-AD1BA932B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65" y="0"/>
            <a:ext cx="77566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012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51ABA431-8CF8-30A6-E2F4-01B3933FE6ED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59CEFC-5998-D41A-B637-E294D99AE9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43862" y="0"/>
            <a:ext cx="11831724" cy="52802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3AFB02-05CE-D304-8CF2-3192E00F070F}"/>
              </a:ext>
            </a:extLst>
          </p:cNvPr>
          <p:cNvSpPr txBox="1"/>
          <p:nvPr/>
        </p:nvSpPr>
        <p:spPr>
          <a:xfrm>
            <a:off x="4756298" y="3012558"/>
            <a:ext cx="3810659" cy="1477328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b="1" dirty="0"/>
              <a:t>NB </a:t>
            </a:r>
            <a:r>
              <a:rPr lang="da-DK" b="1" dirty="0" err="1"/>
              <a:t>this</a:t>
            </a:r>
            <a:r>
              <a:rPr lang="da-DK" b="1" dirty="0"/>
              <a:t> is original </a:t>
            </a:r>
            <a:r>
              <a:rPr lang="da-DK" b="1" dirty="0" err="1"/>
              <a:t>APL+Win</a:t>
            </a:r>
            <a:r>
              <a:rPr lang="da-DK" b="1" dirty="0"/>
              <a:t> Source</a:t>
            </a:r>
            <a:br>
              <a:rPr lang="da-DK" b="1" dirty="0"/>
            </a:br>
            <a:br>
              <a:rPr lang="da-DK" dirty="0"/>
            </a:br>
            <a:r>
              <a:rPr lang="da-DK" dirty="0"/>
              <a:t>For METSIM®, </a:t>
            </a:r>
            <a:r>
              <a:rPr lang="da-DK" dirty="0" err="1"/>
              <a:t>we</a:t>
            </a:r>
            <a:r>
              <a:rPr lang="da-DK" dirty="0"/>
              <a:t> plan to </a:t>
            </a:r>
            <a:r>
              <a:rPr lang="da-DK" dirty="0" err="1"/>
              <a:t>update</a:t>
            </a:r>
            <a:r>
              <a:rPr lang="da-DK" dirty="0"/>
              <a:t> the</a:t>
            </a:r>
            <a:br>
              <a:rPr lang="da-DK" dirty="0"/>
            </a:b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environment</a:t>
            </a:r>
            <a:r>
              <a:rPr lang="da-DK" dirty="0"/>
              <a:t> to run </a:t>
            </a:r>
            <a:r>
              <a:rPr lang="da-DK" dirty="0" err="1"/>
              <a:t>off</a:t>
            </a:r>
            <a:r>
              <a:rPr lang="da-DK" dirty="0"/>
              <a:t> </a:t>
            </a:r>
            <a:br>
              <a:rPr lang="da-DK" dirty="0"/>
            </a:br>
            <a:r>
              <a:rPr lang="da-DK" dirty="0" err="1"/>
              <a:t>text</a:t>
            </a:r>
            <a:r>
              <a:rPr lang="da-DK" dirty="0"/>
              <a:t> files </a:t>
            </a:r>
            <a:r>
              <a:rPr lang="da-DK" dirty="0" err="1"/>
              <a:t>too</a:t>
            </a:r>
            <a:r>
              <a:rPr lang="da-DK" dirty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1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B360C77F-9343-1227-CED9-0276C80EFCB2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361EB940-7028-DE53-645A-4EAE2C7A46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423" y="2496065"/>
            <a:ext cx="8752113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  ]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todyalog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</a:t>
            </a:r>
            <a:r>
              <a:rPr lang="en-US" altLang="en-US" sz="2000" dirty="0" err="1">
                <a:latin typeface="APL385 Unicode" panose="020B0709000202000203" pitchFamily="49" charset="0"/>
              </a:rPr>
              <a:t>aplsource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 c:\devt\demodraw\dyalog a2k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Using c:\devt\demodraw\aplsource\atfmap.txt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20 files processed</a:t>
            </a:r>
            <a:endParaRPr kumimoji="0" lang="en-US" altLang="en-US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7ECA52-DB90-D762-B88C-81A7AA3398D7}"/>
              </a:ext>
            </a:extLst>
          </p:cNvPr>
          <p:cNvSpPr txBox="1"/>
          <p:nvPr/>
        </p:nvSpPr>
        <p:spPr>
          <a:xfrm>
            <a:off x="289629" y="518400"/>
            <a:ext cx="65277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 err="1"/>
              <a:t>Next</a:t>
            </a:r>
            <a:r>
              <a:rPr lang="da-DK" sz="2800" dirty="0"/>
              <a:t>, </a:t>
            </a:r>
            <a:r>
              <a:rPr lang="da-DK" sz="2800" dirty="0" err="1"/>
              <a:t>map</a:t>
            </a:r>
            <a:r>
              <a:rPr lang="da-DK" sz="2800" dirty="0"/>
              <a:t> </a:t>
            </a:r>
            <a:r>
              <a:rPr lang="da-DK" sz="2800" dirty="0" err="1"/>
              <a:t>code</a:t>
            </a:r>
            <a:r>
              <a:rPr lang="da-DK" sz="2800" dirty="0"/>
              <a:t> from </a:t>
            </a:r>
            <a:r>
              <a:rPr lang="da-DK" sz="2800" dirty="0" err="1"/>
              <a:t>APL+Win</a:t>
            </a:r>
            <a:r>
              <a:rPr lang="da-DK" sz="2800" dirty="0"/>
              <a:t> to Dyalog</a:t>
            </a:r>
            <a:endParaRPr lang="en-GB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FAE37D-1F6D-4641-A6A6-E5BEF55E8CD6}"/>
              </a:ext>
            </a:extLst>
          </p:cNvPr>
          <p:cNvSpPr/>
          <p:nvPr/>
        </p:nvSpPr>
        <p:spPr>
          <a:xfrm>
            <a:off x="5330456" y="2849526"/>
            <a:ext cx="1573618" cy="396948"/>
          </a:xfrm>
          <a:prstGeom prst="rect">
            <a:avLst/>
          </a:prstGeom>
          <a:solidFill>
            <a:srgbClr val="ED7F00">
              <a:alpha val="25098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181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88BE9899-7962-3745-8E57-6E42C52BF68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B86900-7F2C-6810-3E88-1A84FC0DA575}"/>
              </a:ext>
            </a:extLst>
          </p:cNvPr>
          <p:cNvSpPr txBox="1"/>
          <p:nvPr/>
        </p:nvSpPr>
        <p:spPr>
          <a:xfrm>
            <a:off x="786809" y="7726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15237B-F3A0-43AE-A7E1-B18FDA419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7349"/>
            <a:ext cx="9144000" cy="41905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833795-7069-F007-0740-C9630AB3130B}"/>
              </a:ext>
            </a:extLst>
          </p:cNvPr>
          <p:cNvSpPr txBox="1"/>
          <p:nvPr/>
        </p:nvSpPr>
        <p:spPr>
          <a:xfrm>
            <a:off x="60960" y="94009"/>
            <a:ext cx="1241045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atfmap.txt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4272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6426402E-6A49-92F3-68AC-30C8BCFD628A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3A4B7D-B9E0-A5EE-D9DC-B16887AFC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670"/>
            <a:ext cx="9144000" cy="39811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8DC1B3-C4F7-1EE6-6EFC-ABE2249AEB61}"/>
              </a:ext>
            </a:extLst>
          </p:cNvPr>
          <p:cNvSpPr txBox="1"/>
          <p:nvPr/>
        </p:nvSpPr>
        <p:spPr>
          <a:xfrm>
            <a:off x="127591" y="89225"/>
            <a:ext cx="5620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800" dirty="0"/>
              <a:t>Take </a:t>
            </a:r>
            <a:r>
              <a:rPr lang="da-DK" sz="2800" dirty="0" err="1"/>
              <a:t>advantage</a:t>
            </a:r>
            <a:r>
              <a:rPr lang="da-DK" sz="2800" dirty="0"/>
              <a:t> of Git and VS Code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44430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dia Placeholder 1">
            <a:extLst>
              <a:ext uri="{FF2B5EF4-FFF2-40B4-BE49-F238E27FC236}">
                <a16:creationId xmlns:a16="http://schemas.microsoft.com/office/drawing/2014/main" id="{2279A292-EE96-0A18-FB8E-2B50EE24C69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409CC2-EF88-0D74-3879-4CAA6DDB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7231" y="444520"/>
            <a:ext cx="6011114" cy="22863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95452-120B-6B7B-1701-F326CA5613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77231" y="2866890"/>
            <a:ext cx="6011114" cy="18100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7D50299-2AC4-D6F0-F9ED-FD44A0D98DAF}"/>
              </a:ext>
            </a:extLst>
          </p:cNvPr>
          <p:cNvSpPr txBox="1"/>
          <p:nvPr/>
        </p:nvSpPr>
        <p:spPr>
          <a:xfrm>
            <a:off x="566058" y="984068"/>
            <a:ext cx="16353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Original</a:t>
            </a:r>
            <a:br>
              <a:rPr lang="da-DK" dirty="0"/>
            </a:br>
            <a:r>
              <a:rPr lang="da-DK" dirty="0" err="1"/>
              <a:t>APL+Win</a:t>
            </a:r>
            <a:r>
              <a:rPr lang="da-DK" dirty="0"/>
              <a:t> </a:t>
            </a:r>
            <a:r>
              <a:rPr lang="da-DK" dirty="0" err="1"/>
              <a:t>code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0FC906-5436-D63D-7213-50186C5D7D34}"/>
              </a:ext>
            </a:extLst>
          </p:cNvPr>
          <p:cNvSpPr txBox="1"/>
          <p:nvPr/>
        </p:nvSpPr>
        <p:spPr>
          <a:xfrm>
            <a:off x="566058" y="2956559"/>
            <a:ext cx="14879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/>
              <a:t>Converted</a:t>
            </a:r>
            <a:r>
              <a:rPr lang="da-DK" dirty="0"/>
              <a:t> to</a:t>
            </a:r>
            <a:br>
              <a:rPr lang="da-DK" dirty="0"/>
            </a:br>
            <a:r>
              <a:rPr lang="da-DK" dirty="0"/>
              <a:t>Dyalog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39E3B7-CA13-6C59-89A2-150029C52585}"/>
              </a:ext>
            </a:extLst>
          </p:cNvPr>
          <p:cNvSpPr txBox="1"/>
          <p:nvPr/>
        </p:nvSpPr>
        <p:spPr>
          <a:xfrm>
            <a:off x="326066" y="3738941"/>
            <a:ext cx="3057247" cy="369332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>
                <a:latin typeface="APL385 Unicode" panose="020B0709000202000203" pitchFamily="49" charset="0"/>
              </a:rPr>
              <a:t>#.A2K.∆WCALL</a:t>
            </a:r>
            <a:r>
              <a:rPr lang="da-DK" dirty="0"/>
              <a:t>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13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Content Placeholder 3">
            <a:extLst>
              <a:ext uri="{FF2B5EF4-FFF2-40B4-BE49-F238E27FC236}">
                <a16:creationId xmlns:a16="http://schemas.microsoft.com/office/drawing/2014/main" id="{4EBA6808-972E-1548-0A98-07BA859D7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005763"/>
            <a:ext cx="4104000" cy="361091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300"/>
              </a:spcAft>
            </a:pPr>
            <a:r>
              <a:rPr lang="da-DK" altLang="en-US" sz="1600" dirty="0"/>
              <a:t>Web Server and Web Service Frameworks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Run APL as a Windows Service 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Public Docker Containers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Remote IDE for </a:t>
            </a:r>
            <a:r>
              <a:rPr lang="da-DK" altLang="en-US" sz="1600" dirty="0" err="1"/>
              <a:t>debugging</a:t>
            </a:r>
            <a:r>
              <a:rPr lang="da-DK" altLang="en-US" sz="1600" dirty="0"/>
              <a:t> service </a:t>
            </a:r>
            <a:r>
              <a:rPr lang="da-DK" altLang="en-US" sz="1600" dirty="0" err="1"/>
              <a:t>processes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/>
              <a:t>Health Monitor for </a:t>
            </a:r>
            <a:r>
              <a:rPr lang="da-DK" altLang="en-US" sz="1600" dirty="0" err="1"/>
              <a:t>monitoring</a:t>
            </a:r>
            <a:r>
              <a:rPr lang="da-DK" altLang="en-US" sz="1600" dirty="0"/>
              <a:t> multiple  </a:t>
            </a:r>
            <a:r>
              <a:rPr lang="da-DK" altLang="en-US" sz="1600" dirty="0" err="1"/>
              <a:t>processes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/>
              <a:t>Parallel and Asynchronous </a:t>
            </a:r>
            <a:r>
              <a:rPr lang="da-DK" altLang="en-US" sz="1600" dirty="0" err="1"/>
              <a:t>Execution</a:t>
            </a:r>
            <a:r>
              <a:rPr lang="da-DK" altLang="en-US" sz="1600" dirty="0"/>
              <a:t> 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New Data Types:</a:t>
            </a:r>
          </a:p>
          <a:p>
            <a:pPr lvl="1">
              <a:spcAft>
                <a:spcPts val="300"/>
              </a:spcAft>
            </a:pPr>
            <a:r>
              <a:rPr lang="da-DK" altLang="en-US" sz="1600" dirty="0"/>
              <a:t>128-bit Decimal </a:t>
            </a:r>
            <a:r>
              <a:rPr lang="da-DK" altLang="en-US" sz="1600" dirty="0" err="1"/>
              <a:t>Floating</a:t>
            </a:r>
            <a:r>
              <a:rPr lang="da-DK" altLang="en-US" sz="1600" dirty="0"/>
              <a:t> Point</a:t>
            </a:r>
          </a:p>
          <a:p>
            <a:pPr lvl="1">
              <a:spcAft>
                <a:spcPts val="300"/>
              </a:spcAft>
            </a:pPr>
            <a:r>
              <a:rPr lang="da-DK" altLang="en-US" sz="1600" dirty="0" err="1"/>
              <a:t>Complex</a:t>
            </a:r>
            <a:r>
              <a:rPr lang="da-DK" altLang="en-US" sz="1600" dirty="0"/>
              <a:t> </a:t>
            </a:r>
            <a:r>
              <a:rPr lang="da-DK" altLang="en-US" sz="1600" dirty="0" err="1"/>
              <a:t>Numbers</a:t>
            </a:r>
            <a:endParaRPr lang="da-DK" altLang="en-US" sz="1600" dirty="0"/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Functional</a:t>
            </a:r>
            <a:r>
              <a:rPr lang="da-DK" altLang="en-US" sz="1600" dirty="0"/>
              <a:t> Programming (</a:t>
            </a:r>
            <a:r>
              <a:rPr lang="da-DK" altLang="en-US" sz="1600" dirty="0" err="1"/>
              <a:t>dfns</a:t>
            </a:r>
            <a:r>
              <a:rPr lang="da-DK" altLang="en-US" sz="1600" dirty="0"/>
              <a:t>)</a:t>
            </a:r>
          </a:p>
          <a:p>
            <a:pPr>
              <a:spcAft>
                <a:spcPts val="300"/>
              </a:spcAft>
            </a:pPr>
            <a:r>
              <a:rPr lang="da-DK" altLang="en-US" sz="1600" dirty="0"/>
              <a:t>New primitives: Key, Stencil, </a:t>
            </a:r>
            <a:r>
              <a:rPr lang="da-DK" altLang="en-US" sz="1600" dirty="0" err="1"/>
              <a:t>Where</a:t>
            </a:r>
            <a:r>
              <a:rPr lang="da-DK" altLang="en-US" sz="1600" dirty="0"/>
              <a:t>, …</a:t>
            </a:r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Significant</a:t>
            </a:r>
            <a:r>
              <a:rPr lang="da-DK" altLang="en-US" sz="1600" dirty="0"/>
              <a:t> steps </a:t>
            </a:r>
            <a:r>
              <a:rPr lang="da-DK" altLang="en-US" sz="1600" dirty="0" err="1"/>
              <a:t>towards</a:t>
            </a:r>
            <a:r>
              <a:rPr lang="da-DK" altLang="en-US" sz="1600" dirty="0"/>
              <a:t> an APL compiler</a:t>
            </a:r>
          </a:p>
          <a:p>
            <a:pPr>
              <a:spcAft>
                <a:spcPts val="300"/>
              </a:spcAft>
            </a:pPr>
            <a:r>
              <a:rPr lang="da-DK" altLang="en-US" sz="1600" dirty="0" err="1"/>
              <a:t>Many</a:t>
            </a:r>
            <a:r>
              <a:rPr lang="da-DK" altLang="en-US" sz="1600" dirty="0"/>
              <a:t> speed-ups of interpreter </a:t>
            </a:r>
            <a:r>
              <a:rPr lang="da-DK" altLang="en-US" sz="1600" dirty="0" err="1"/>
              <a:t>algorithms</a:t>
            </a:r>
            <a:endParaRPr lang="da-DK" altLang="en-US" sz="1600" dirty="0"/>
          </a:p>
        </p:txBody>
      </p:sp>
      <p:sp>
        <p:nvSpPr>
          <p:cNvPr id="58371" name="Content Placeholder 2">
            <a:extLst>
              <a:ext uri="{FF2B5EF4-FFF2-40B4-BE49-F238E27FC236}">
                <a16:creationId xmlns:a16="http://schemas.microsoft.com/office/drawing/2014/main" id="{93FC4B2C-E15F-7751-041D-E159F6CE513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16475" y="953192"/>
            <a:ext cx="4217556" cy="3242040"/>
          </a:xfrm>
        </p:spPr>
        <p:txBody>
          <a:bodyPr>
            <a:noAutofit/>
          </a:bodyPr>
          <a:lstStyle/>
          <a:p>
            <a:pPr>
              <a:spcAft>
                <a:spcPts val="300"/>
              </a:spcAft>
            </a:pPr>
            <a:r>
              <a:rPr lang="da-DK" altLang="en-US" sz="1500" dirty="0"/>
              <a:t>Object </a:t>
            </a:r>
            <a:r>
              <a:rPr lang="da-DK" altLang="en-US" sz="1500" dirty="0" err="1"/>
              <a:t>Orientation</a:t>
            </a:r>
            <a:endParaRPr lang="da-DK" altLang="en-US" sz="1500" dirty="0"/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Microsoft.Net</a:t>
            </a:r>
            <a:r>
              <a:rPr lang="da-DK" altLang="en-US" sz="1500" dirty="0"/>
              <a:t> Integration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HTMLRenderer</a:t>
            </a:r>
            <a:r>
              <a:rPr lang="da-DK" altLang="en-US" sz="1500" dirty="0"/>
              <a:t> </a:t>
            </a:r>
            <a:r>
              <a:rPr lang="da-DK" altLang="en-US" sz="1500" dirty="0" err="1"/>
              <a:t>object</a:t>
            </a:r>
            <a:r>
              <a:rPr lang="da-DK" altLang="en-US" sz="1500" dirty="0"/>
              <a:t> </a:t>
            </a:r>
            <a:r>
              <a:rPr lang="da-DK" altLang="en-US" sz="1500" dirty="0" err="1"/>
              <a:t>embeds</a:t>
            </a:r>
            <a:r>
              <a:rPr lang="da-DK" altLang="en-US" sz="1500" dirty="0"/>
              <a:t> </a:t>
            </a:r>
            <a:r>
              <a:rPr lang="da-DK" altLang="en-US" sz="1500" dirty="0" err="1"/>
              <a:t>Chromium</a:t>
            </a:r>
            <a:r>
              <a:rPr lang="da-DK" altLang="en-US" sz="1500" dirty="0"/>
              <a:t> Web Browser </a:t>
            </a:r>
            <a:r>
              <a:rPr lang="da-DK" altLang="en-US" sz="1500" dirty="0" err="1"/>
              <a:t>engine</a:t>
            </a:r>
            <a:endParaRPr lang="da-DK" altLang="en-US" sz="1500" dirty="0"/>
          </a:p>
          <a:p>
            <a:pPr>
              <a:spcAft>
                <a:spcPts val="300"/>
              </a:spcAft>
            </a:pPr>
            <a:r>
              <a:rPr lang="da-DK" altLang="en-US" sz="1500" dirty="0"/>
              <a:t>64-bit: *NO* </a:t>
            </a:r>
            <a:r>
              <a:rPr lang="da-DK" altLang="en-US" sz="1500" dirty="0" err="1"/>
              <a:t>workspace</a:t>
            </a:r>
            <a:r>
              <a:rPr lang="da-DK" altLang="en-US" sz="1500" dirty="0"/>
              <a:t> or component file </a:t>
            </a:r>
            <a:r>
              <a:rPr lang="da-DK" altLang="en-US" sz="1500" dirty="0" err="1"/>
              <a:t>size</a:t>
            </a:r>
            <a:r>
              <a:rPr lang="da-DK" altLang="en-US" sz="1500" dirty="0"/>
              <a:t> limits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Unicode</a:t>
            </a:r>
            <a:r>
              <a:rPr lang="da-DK" altLang="en-US" sz="1500" dirty="0"/>
              <a:t> Support, APL Source in </a:t>
            </a:r>
            <a:r>
              <a:rPr lang="da-DK" altLang="en-US" sz="1500" dirty="0" err="1"/>
              <a:t>Text</a:t>
            </a:r>
            <a:r>
              <a:rPr lang="da-DK" altLang="en-US" sz="1500" dirty="0"/>
              <a:t> Files</a:t>
            </a:r>
          </a:p>
          <a:p>
            <a:pPr>
              <a:spcAft>
                <a:spcPts val="300"/>
              </a:spcAft>
            </a:pPr>
            <a:r>
              <a:rPr lang="da-DK" altLang="en-US" sz="1500" dirty="0"/>
              <a:t>Secure TCP Sockets w/ IPv6 Support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Encryption</a:t>
            </a:r>
            <a:r>
              <a:rPr lang="da-DK" altLang="en-US" sz="1500" dirty="0"/>
              <a:t> Toolkit</a:t>
            </a:r>
          </a:p>
          <a:p>
            <a:pPr>
              <a:spcAft>
                <a:spcPts val="300"/>
              </a:spcAft>
            </a:pPr>
            <a:r>
              <a:rPr lang="da-DK" altLang="en-US" sz="1500" dirty="0" err="1"/>
              <a:t>Regular</a:t>
            </a:r>
            <a:r>
              <a:rPr lang="da-DK" altLang="en-US" sz="1500" dirty="0"/>
              <a:t> Expressions (PCRE) </a:t>
            </a:r>
            <a:r>
              <a:rPr lang="da-DK" altLang="en-US" sz="1500" dirty="0" err="1"/>
              <a:t>built</a:t>
            </a:r>
            <a:r>
              <a:rPr lang="da-DK" altLang="en-US" sz="1500" dirty="0"/>
              <a:t>-in to APL</a:t>
            </a:r>
          </a:p>
          <a:p>
            <a:pPr>
              <a:spcAft>
                <a:spcPts val="300"/>
              </a:spcAft>
            </a:pPr>
            <a:r>
              <a:rPr lang="da-DK" altLang="en-US" sz="1500" dirty="0"/>
              <a:t>XML and JSON parsers for fast </a:t>
            </a:r>
            <a:r>
              <a:rPr lang="da-DK" altLang="en-US" sz="1500" dirty="0" err="1"/>
              <a:t>conversion</a:t>
            </a:r>
            <a:r>
              <a:rPr lang="da-DK" altLang="en-US" sz="1500" dirty="0"/>
              <a:t> to (and from) APL </a:t>
            </a:r>
            <a:r>
              <a:rPr lang="da-DK" altLang="en-US" sz="1500" dirty="0" err="1"/>
              <a:t>structures</a:t>
            </a:r>
            <a:endParaRPr lang="da-DK" altLang="en-US" sz="1500" dirty="0"/>
          </a:p>
        </p:txBody>
      </p:sp>
      <p:sp>
        <p:nvSpPr>
          <p:cNvPr id="58370" name="Title 1">
            <a:extLst>
              <a:ext uri="{FF2B5EF4-FFF2-40B4-BE49-F238E27FC236}">
                <a16:creationId xmlns:a16="http://schemas.microsoft.com/office/drawing/2014/main" id="{20D2475C-E364-4E3B-C796-3D53C5F7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 fontScale="90000"/>
          </a:bodyPr>
          <a:lstStyle/>
          <a:p>
            <a:r>
              <a:rPr lang="da-DK" altLang="en-US" dirty="0" err="1"/>
              <a:t>Selected</a:t>
            </a:r>
            <a:r>
              <a:rPr lang="da-DK" altLang="en-US" dirty="0"/>
              <a:t> Features </a:t>
            </a:r>
            <a:r>
              <a:rPr lang="da-DK" altLang="en-US" dirty="0" err="1"/>
              <a:t>added</a:t>
            </a:r>
            <a:r>
              <a:rPr lang="da-DK" altLang="en-US" dirty="0"/>
              <a:t> 2006-2024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D0FDAE-CCA3-FAF0-CA59-EA1A0D70B79A}"/>
              </a:ext>
            </a:extLst>
          </p:cNvPr>
          <p:cNvSpPr txBox="1"/>
          <p:nvPr/>
        </p:nvSpPr>
        <p:spPr>
          <a:xfrm>
            <a:off x="1332318" y="4299920"/>
            <a:ext cx="4682692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Most features </a:t>
            </a:r>
            <a:r>
              <a:rPr lang="da-DK" dirty="0" err="1"/>
              <a:t>identical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all platforms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5A52B-1618-1A3A-6E17-B009C9A8256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51471-98BE-4602-BDEB-F3FAAC06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E62E40-19E2-1A52-E148-316AA7A5A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C7815DA5-B686-ECBE-8C17-BEB621827F57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C56062-D9DD-D78C-526C-BBDDA3C57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3" y="155255"/>
            <a:ext cx="9023853" cy="4351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534F16C-90C5-49D7-8F07-8347DCA93B7D}"/>
              </a:ext>
            </a:extLst>
          </p:cNvPr>
          <p:cNvSpPr txBox="1"/>
          <p:nvPr/>
        </p:nvSpPr>
        <p:spPr>
          <a:xfrm>
            <a:off x="5004391" y="3196856"/>
            <a:ext cx="3057247" cy="369332"/>
          </a:xfrm>
          <a:prstGeom prst="rect">
            <a:avLst/>
          </a:prstGeom>
          <a:solidFill>
            <a:srgbClr val="ED7F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So </a:t>
            </a:r>
            <a:r>
              <a:rPr lang="da-DK" dirty="0" err="1"/>
              <a:t>what</a:t>
            </a:r>
            <a:r>
              <a:rPr lang="da-DK" dirty="0"/>
              <a:t> is </a:t>
            </a:r>
            <a:r>
              <a:rPr lang="da-DK" dirty="0">
                <a:latin typeface="APL385 Unicode" panose="020B0709000202000203" pitchFamily="49" charset="0"/>
              </a:rPr>
              <a:t>#.A2K.∆WCALL</a:t>
            </a:r>
            <a:r>
              <a:rPr lang="da-DK" dirty="0"/>
              <a:t> ?</a:t>
            </a:r>
            <a:endParaRPr lang="en-GB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F32A77A-7F8E-A2B8-A2A3-DCACADA73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489"/>
            <a:ext cx="33855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PL385 Unicode" panose="020B0709000202000203" pitchFamily="49" charset="0"/>
              </a:rPr>
              <a:t>∆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9058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730D5A-25E2-4602-EF51-A88A14710C4B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2669-2ACE-683E-6612-84B87DE99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886FC8-6169-EFCA-6ED5-4B26DF9EB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A1D7A36B-73E5-0AEE-CF18-B17E269C1D56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8EEF6-A7EA-284E-5576-50A74CA4B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538" y="328186"/>
            <a:ext cx="4578396" cy="42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651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1595C-BC81-CEEF-6A5A-7DEBAAF77E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6DB9-D211-1C94-9831-D5C477A5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09AE9-C212-17BA-21D6-21781EAA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3053036-0C5F-ACC2-2DAA-AA4B48DE1C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45953-CF6D-1CCE-CD07-58C21AC3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30" y="317792"/>
            <a:ext cx="4082950" cy="44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077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472130" cy="3222015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reworking</a:t>
            </a:r>
            <a:r>
              <a:rPr lang="da-DK" dirty="0"/>
              <a:t> and </a:t>
            </a:r>
            <a:r>
              <a:rPr lang="da-DK" dirty="0" err="1"/>
              <a:t>enhancing</a:t>
            </a:r>
            <a:r>
              <a:rPr lang="da-DK" dirty="0"/>
              <a:t> the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developed</a:t>
            </a:r>
            <a:r>
              <a:rPr lang="da-DK" dirty="0"/>
              <a:t> for APLX migrations</a:t>
            </a:r>
          </a:p>
          <a:p>
            <a:pPr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enumerate</a:t>
            </a:r>
            <a:r>
              <a:rPr lang="da-DK" dirty="0"/>
              <a:t> differences </a:t>
            </a:r>
            <a:r>
              <a:rPr lang="da-DK" dirty="0" err="1"/>
              <a:t>between</a:t>
            </a:r>
            <a:r>
              <a:rPr lang="da-DK" dirty="0"/>
              <a:t> </a:t>
            </a:r>
            <a:r>
              <a:rPr lang="da-DK" dirty="0" err="1"/>
              <a:t>APL+Win</a:t>
            </a:r>
            <a:r>
              <a:rPr lang="da-DK" dirty="0"/>
              <a:t> and Dyalog</a:t>
            </a:r>
          </a:p>
          <a:p>
            <a:pPr>
              <a:spcAft>
                <a:spcPts val="600"/>
              </a:spcAft>
            </a:pPr>
            <a:r>
              <a:rPr lang="da-DK" dirty="0"/>
              <a:t>Will </a:t>
            </a:r>
            <a:r>
              <a:rPr lang="da-DK" dirty="0" err="1"/>
              <a:t>create</a:t>
            </a:r>
            <a:r>
              <a:rPr lang="da-DK" dirty="0"/>
              <a:t> </a:t>
            </a:r>
            <a:r>
              <a:rPr lang="da-DK" dirty="0" err="1"/>
              <a:t>emulation</a:t>
            </a:r>
            <a:r>
              <a:rPr lang="da-DK" dirty="0"/>
              <a:t> </a:t>
            </a:r>
            <a:r>
              <a:rPr lang="da-DK" dirty="0" err="1"/>
              <a:t>functions</a:t>
            </a:r>
            <a:r>
              <a:rPr lang="da-DK" dirty="0"/>
              <a:t> as </a:t>
            </a:r>
            <a:r>
              <a:rPr lang="da-DK" dirty="0" err="1"/>
              <a:t>required</a:t>
            </a:r>
            <a:br>
              <a:rPr lang="da-DK" dirty="0"/>
            </a:b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*</a:t>
            </a:r>
            <a:r>
              <a:rPr lang="da-DK" dirty="0" err="1"/>
              <a:t>may</a:t>
            </a:r>
            <a:r>
              <a:rPr lang="da-DK" dirty="0"/>
              <a:t>* </a:t>
            </a:r>
            <a:r>
              <a:rPr lang="da-DK" dirty="0" err="1"/>
              <a:t>also</a:t>
            </a:r>
            <a:r>
              <a:rPr lang="da-DK" dirty="0"/>
              <a:t> </a:t>
            </a:r>
            <a:r>
              <a:rPr lang="da-DK" dirty="0" err="1"/>
              <a:t>decide</a:t>
            </a:r>
            <a:r>
              <a:rPr lang="da-DK" dirty="0"/>
              <a:t> to </a:t>
            </a:r>
            <a:r>
              <a:rPr lang="da-DK" dirty="0" err="1"/>
              <a:t>add</a:t>
            </a:r>
            <a:r>
              <a:rPr lang="da-DK" dirty="0"/>
              <a:t> new features to Dyalog v20 (</a:t>
            </a:r>
            <a:r>
              <a:rPr lang="da-DK" dirty="0" err="1"/>
              <a:t>which</a:t>
            </a:r>
            <a:r>
              <a:rPr lang="da-DK" dirty="0"/>
              <a:t> </a:t>
            </a:r>
            <a:r>
              <a:rPr lang="da-DK" dirty="0" err="1"/>
              <a:t>should</a:t>
            </a:r>
            <a:r>
              <a:rPr lang="da-DK" dirty="0"/>
              <a:t> start user </a:t>
            </a:r>
            <a:r>
              <a:rPr lang="da-DK" dirty="0" err="1"/>
              <a:t>testing</a:t>
            </a:r>
            <a:r>
              <a:rPr lang="da-DK" dirty="0"/>
              <a:t> in </a:t>
            </a:r>
            <a:r>
              <a:rPr lang="da-DK" dirty="0" err="1"/>
              <a:t>late</a:t>
            </a:r>
            <a:r>
              <a:rPr lang="da-DK" dirty="0"/>
              <a:t> 2024)</a:t>
            </a:r>
          </a:p>
          <a:p>
            <a:pPr lvl="1">
              <a:spcAft>
                <a:spcPts val="600"/>
              </a:spcAft>
            </a:pPr>
            <a:r>
              <a:rPr lang="da-DK" dirty="0"/>
              <a:t>For </a:t>
            </a:r>
            <a:r>
              <a:rPr lang="da-DK" dirty="0" err="1"/>
              <a:t>example</a:t>
            </a:r>
            <a:r>
              <a:rPr lang="da-DK" dirty="0"/>
              <a:t> </a:t>
            </a:r>
            <a:r>
              <a:rPr lang="da-DK" dirty="0">
                <a:latin typeface="APL385 Unicode" panose="020B0709000202000203" pitchFamily="49" charset="0"/>
              </a:rPr>
              <a:t>:</a:t>
            </a:r>
            <a:r>
              <a:rPr lang="da-DK" dirty="0" err="1">
                <a:latin typeface="APL385 Unicode" panose="020B0709000202000203" pitchFamily="49" charset="0"/>
              </a:rPr>
              <a:t>LeaveIf</a:t>
            </a:r>
            <a:endParaRPr lang="da-DK" dirty="0">
              <a:latin typeface="APL385 Unicode" panose="020B0709000202000203" pitchFamily="49" charset="0"/>
            </a:endParaRPr>
          </a:p>
          <a:p>
            <a:pPr>
              <a:spcAft>
                <a:spcPts val="600"/>
              </a:spcAft>
            </a:pP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7278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C815F2-F592-E1FD-7AA1-BF2498E3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25813" cy="3222015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da-DK" dirty="0"/>
              <a:t>Dyalog has </a:t>
            </a:r>
            <a:r>
              <a:rPr lang="da-DK" dirty="0" err="1"/>
              <a:t>been</a:t>
            </a:r>
            <a:r>
              <a:rPr lang="da-DK" dirty="0"/>
              <a:t> </a:t>
            </a:r>
            <a:r>
              <a:rPr lang="da-DK" dirty="0" err="1"/>
              <a:t>contracted</a:t>
            </a:r>
            <a:r>
              <a:rPr lang="da-DK" dirty="0"/>
              <a:t> to port the METSIM® </a:t>
            </a:r>
            <a:r>
              <a:rPr lang="da-DK" dirty="0" err="1"/>
              <a:t>application</a:t>
            </a:r>
            <a:endParaRPr lang="da-DK" dirty="0"/>
          </a:p>
          <a:p>
            <a:pPr>
              <a:spcAft>
                <a:spcPts val="600"/>
              </a:spcAft>
            </a:pPr>
            <a:r>
              <a:rPr lang="da-DK" dirty="0" err="1"/>
              <a:t>Hired</a:t>
            </a:r>
            <a:r>
              <a:rPr lang="da-DK" dirty="0"/>
              <a:t> </a:t>
            </a:r>
            <a:r>
              <a:rPr lang="da-DK" dirty="0" err="1"/>
              <a:t>one</a:t>
            </a:r>
            <a:r>
              <a:rPr lang="da-DK" dirty="0"/>
              <a:t> new APL developer in </a:t>
            </a:r>
            <a:r>
              <a:rPr lang="da-DK" dirty="0" err="1"/>
              <a:t>January</a:t>
            </a:r>
            <a:r>
              <a:rPr lang="da-DK" dirty="0"/>
              <a:t>, </a:t>
            </a:r>
            <a:r>
              <a:rPr lang="da-DK" dirty="0" err="1"/>
              <a:t>aiming</a:t>
            </a:r>
            <a:r>
              <a:rPr lang="da-DK" dirty="0"/>
              <a:t> for 1 more</a:t>
            </a:r>
          </a:p>
          <a:p>
            <a:pPr>
              <a:spcAft>
                <a:spcPts val="600"/>
              </a:spcAft>
            </a:pPr>
            <a:r>
              <a:rPr lang="da-DK" dirty="0" err="1"/>
              <a:t>We</a:t>
            </a:r>
            <a:r>
              <a:rPr lang="da-DK" dirty="0"/>
              <a:t> </a:t>
            </a:r>
            <a:r>
              <a:rPr lang="da-DK" dirty="0" err="1"/>
              <a:t>will</a:t>
            </a:r>
            <a:r>
              <a:rPr lang="da-DK" dirty="0"/>
              <a:t> have ~1.5-2 </a:t>
            </a:r>
            <a:r>
              <a:rPr lang="da-DK" dirty="0" err="1"/>
              <a:t>full</a:t>
            </a:r>
            <a:r>
              <a:rPr lang="da-DK" dirty="0"/>
              <a:t> time </a:t>
            </a:r>
            <a:r>
              <a:rPr lang="da-DK" dirty="0" err="1"/>
              <a:t>equivalent</a:t>
            </a:r>
            <a:r>
              <a:rPr lang="da-DK" dirty="0"/>
              <a:t> </a:t>
            </a:r>
            <a:r>
              <a:rPr lang="da-DK" dirty="0" err="1"/>
              <a:t>resources</a:t>
            </a:r>
            <a:r>
              <a:rPr lang="da-DK" dirty="0"/>
              <a:t> </a:t>
            </a:r>
            <a:r>
              <a:rPr lang="da-DK" dirty="0" err="1"/>
              <a:t>working</a:t>
            </a:r>
            <a:r>
              <a:rPr lang="da-DK" dirty="0"/>
              <a:t> on migration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until</a:t>
            </a:r>
            <a:r>
              <a:rPr lang="da-DK" dirty="0"/>
              <a:t> </a:t>
            </a:r>
            <a:r>
              <a:rPr lang="da-DK" dirty="0" err="1"/>
              <a:t>further</a:t>
            </a:r>
            <a:r>
              <a:rPr lang="da-DK" dirty="0"/>
              <a:t> </a:t>
            </a:r>
            <a:r>
              <a:rPr lang="da-DK" dirty="0" err="1"/>
              <a:t>notice</a:t>
            </a:r>
            <a:endParaRPr lang="da-DK" dirty="0"/>
          </a:p>
          <a:p>
            <a:pPr>
              <a:spcAft>
                <a:spcPts val="600"/>
              </a:spcAft>
            </a:pPr>
            <a:endParaRPr lang="da-DK" dirty="0"/>
          </a:p>
          <a:p>
            <a:pPr>
              <a:spcAft>
                <a:spcPts val="600"/>
              </a:spcAft>
            </a:pPr>
            <a:r>
              <a:rPr lang="da-DK" b="1" dirty="0"/>
              <a:t>All the resulting </a:t>
            </a:r>
            <a:r>
              <a:rPr lang="da-DK" b="1" dirty="0" err="1"/>
              <a:t>tools</a:t>
            </a:r>
            <a:r>
              <a:rPr lang="da-DK" b="1" dirty="0"/>
              <a:t> and </a:t>
            </a:r>
            <a:r>
              <a:rPr lang="da-DK" b="1" dirty="0" err="1"/>
              <a:t>documentation</a:t>
            </a:r>
            <a:r>
              <a:rPr lang="da-DK" b="1" dirty="0"/>
              <a:t> </a:t>
            </a:r>
            <a:r>
              <a:rPr lang="da-DK" b="1" dirty="0" err="1"/>
              <a:t>will</a:t>
            </a:r>
            <a:r>
              <a:rPr lang="da-DK" b="1" dirty="0"/>
              <a:t> </a:t>
            </a:r>
            <a:r>
              <a:rPr lang="da-DK" b="1" dirty="0" err="1"/>
              <a:t>be</a:t>
            </a:r>
            <a:br>
              <a:rPr lang="da-DK" b="1" dirty="0"/>
            </a:br>
            <a:r>
              <a:rPr lang="da-DK" b="1" dirty="0" err="1"/>
              <a:t>free</a:t>
            </a:r>
            <a:r>
              <a:rPr lang="da-DK" b="1" dirty="0"/>
              <a:t> and open source</a:t>
            </a:r>
          </a:p>
          <a:p>
            <a:pPr marL="0" indent="0">
              <a:spcAft>
                <a:spcPts val="600"/>
              </a:spcAft>
              <a:buNone/>
            </a:pPr>
            <a:endParaRPr lang="da-DK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17A7E21-8FD7-DA7F-0D15-40E316B95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Status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BE705CF9-416B-425D-BB06-197D0D6F8AAF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481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11595C-BC81-CEEF-6A5A-7DEBAAF77E6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F6DB9-D211-1C94-9831-D5C477A5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A709AE9-C212-17BA-21D6-21781EAA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3053036-0C5F-ACC2-2DAA-AA4B48DE1C00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545953-CF6D-1CCE-CD07-58C21AC36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8030" y="317792"/>
            <a:ext cx="4082950" cy="440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73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A18F-3228-2EF9-1C16-6D3C56DA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097662" cy="68553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a-DK" dirty="0"/>
              <a:t>Developer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free</a:t>
            </a:r>
            <a:r>
              <a:rPr lang="da-DK" dirty="0"/>
              <a:t>, cross-platform and </a:t>
            </a:r>
            <a:r>
              <a:rPr lang="da-DK" dirty="0" err="1"/>
              <a:t>mostly</a:t>
            </a:r>
            <a:r>
              <a:rPr lang="da-DK" dirty="0"/>
              <a:t> open source: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80B18-E6A1-698F-6A98-ECD107CD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E07E70-DAA4-232E-6B40-67DD9CEB0F2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43D19C-1A49-B07F-98DB-909479DDE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6860077"/>
              </p:ext>
            </p:extLst>
          </p:nvPr>
        </p:nvGraphicFramePr>
        <p:xfrm>
          <a:off x="323528" y="1950461"/>
          <a:ext cx="4147291" cy="2456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2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543671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r>
                        <a:rPr lang="da-DK" sz="1100" dirty="0"/>
                        <a:t>SQAPL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ODBC Interface (</a:t>
                      </a:r>
                      <a:r>
                        <a:rPr lang="da-DK" sz="1100" dirty="0" err="1"/>
                        <a:t>also</a:t>
                      </a:r>
                      <a:r>
                        <a:rPr lang="da-DK" sz="1100" dirty="0"/>
                        <a:t> ADO and ADO.NET)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402696">
                <a:tc>
                  <a:txBody>
                    <a:bodyPr/>
                    <a:lstStyle/>
                    <a:p>
                      <a:r>
                        <a:rPr lang="da-DK" sz="1100" dirty="0" err="1"/>
                        <a:t>Jarvis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HTTP/JSON and REST service framework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HttpCommand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HTTP </a:t>
                      </a:r>
                      <a:r>
                        <a:rPr lang="da-DK" sz="1100" dirty="0" err="1"/>
                        <a:t>client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SAWS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SOAP service framework 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Conga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TCP and UDP </a:t>
                      </a:r>
                      <a:r>
                        <a:rPr lang="da-DK" sz="1100" dirty="0" err="1"/>
                        <a:t>layer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6502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SharpPlot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Business and Technical </a:t>
                      </a:r>
                      <a:r>
                        <a:rPr lang="da-DK" sz="1100" dirty="0" err="1"/>
                        <a:t>graphics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06161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/>
                        <a:t>⎕XML, ⎕JSON, ⎕CSV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Built</a:t>
                      </a:r>
                      <a:r>
                        <a:rPr lang="da-DK" sz="1100" dirty="0"/>
                        <a:t> in to interpreter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404F1-52A6-1E20-FCC5-5E4EAA4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037324"/>
              </p:ext>
            </p:extLst>
          </p:nvPr>
        </p:nvGraphicFramePr>
        <p:xfrm>
          <a:off x="4673183" y="1950458"/>
          <a:ext cx="4366314" cy="1842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6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RConnect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MiServer / DUI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Web Application Framework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Docker Containers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Published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examples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Link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source </a:t>
                      </a:r>
                      <a:r>
                        <a:rPr lang="da-DK" sz="1100" dirty="0" err="1"/>
                        <a:t>code</a:t>
                      </a:r>
                      <a:r>
                        <a:rPr lang="da-DK" sz="1100" dirty="0"/>
                        <a:t> management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APLProcess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And </a:t>
                      </a:r>
                      <a:r>
                        <a:rPr lang="da-DK" sz="1100" dirty="0" err="1"/>
                        <a:t>isolates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2077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AA18F-3228-2EF9-1C16-6D3C56DA18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3612747" cy="685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err="1"/>
              <a:t>Emerging</a:t>
            </a:r>
            <a:r>
              <a:rPr lang="da-DK" dirty="0"/>
              <a:t> Tools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880B18-E6A1-698F-6A98-ECD107CD1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4BE07E70-DAA4-232E-6B40-67DD9CEB0F2C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643D19C-1A49-B07F-98DB-909479DDE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830559"/>
              </p:ext>
            </p:extLst>
          </p:nvPr>
        </p:nvGraphicFramePr>
        <p:xfrm>
          <a:off x="323528" y="1950461"/>
          <a:ext cx="4147291" cy="21580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362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543671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288184">
                <a:tc>
                  <a:txBody>
                    <a:bodyPr/>
                    <a:lstStyle/>
                    <a:p>
                      <a:r>
                        <a:rPr lang="da-DK" sz="1100" dirty="0"/>
                        <a:t>Cider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Project Management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346822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Tatin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Package Manager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8117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NuGet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Interface to .NET Packages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294000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Selenium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Automated GUI </a:t>
                      </a:r>
                      <a:r>
                        <a:rPr lang="da-DK" sz="1100" dirty="0" err="1"/>
                        <a:t>testing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65026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Jupyter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Jupyter</a:t>
                      </a:r>
                      <a:r>
                        <a:rPr lang="da-DK" sz="1100" dirty="0"/>
                        <a:t> notebooks </a:t>
                      </a:r>
                      <a:r>
                        <a:rPr lang="da-DK" sz="1100" dirty="0" err="1"/>
                        <a:t>containing</a:t>
                      </a:r>
                      <a:r>
                        <a:rPr lang="da-DK" sz="1100" dirty="0"/>
                        <a:t> APL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619501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eWC</a:t>
                      </a:r>
                      <a:r>
                        <a:rPr lang="da-DK" sz="1100" dirty="0"/>
                        <a:t> 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JavaScript </a:t>
                      </a:r>
                      <a:r>
                        <a:rPr lang="da-DK" sz="1100" dirty="0" err="1"/>
                        <a:t>emulation</a:t>
                      </a:r>
                      <a:r>
                        <a:rPr lang="da-DK" sz="1100" dirty="0"/>
                        <a:t> of Win32 GUI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1569911"/>
                  </a:ext>
                </a:extLst>
              </a:tr>
              <a:tr h="267125">
                <a:tc>
                  <a:txBody>
                    <a:bodyPr/>
                    <a:lstStyle/>
                    <a:p>
                      <a:r>
                        <a:rPr lang="da-DK" sz="1100" dirty="0" err="1"/>
                        <a:t>Arrow</a:t>
                      </a:r>
                      <a:r>
                        <a:rPr lang="da-DK" sz="1100" dirty="0"/>
                        <a:t> &amp; </a:t>
                      </a:r>
                      <a:r>
                        <a:rPr lang="da-DK" sz="1100" dirty="0" err="1"/>
                        <a:t>Parquet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Data Science data formats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193941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97404F1-52A6-1E20-FCC5-5E4EAA4643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686343"/>
              </p:ext>
            </p:extLst>
          </p:nvPr>
        </p:nvGraphicFramePr>
        <p:xfrm>
          <a:off x="4673183" y="1950458"/>
          <a:ext cx="4366314" cy="12084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6360">
                  <a:extLst>
                    <a:ext uri="{9D8B030D-6E8A-4147-A177-3AD203B41FA5}">
                      <a16:colId xmlns:a16="http://schemas.microsoft.com/office/drawing/2014/main" val="616908590"/>
                    </a:ext>
                  </a:extLst>
                </a:gridCol>
                <a:gridCol w="2899954">
                  <a:extLst>
                    <a:ext uri="{9D8B030D-6E8A-4147-A177-3AD203B41FA5}">
                      <a16:colId xmlns:a16="http://schemas.microsoft.com/office/drawing/2014/main" val="3885461080"/>
                    </a:ext>
                  </a:extLst>
                </a:gridCol>
              </a:tblGrid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Name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Description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346722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/>
                        <a:t>DFS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Dyalog File Server ("SHAREFILE")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92509"/>
                  </a:ext>
                </a:extLst>
              </a:tr>
              <a:tr h="307024"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Static</a:t>
                      </a:r>
                      <a:r>
                        <a:rPr lang="da-DK" sz="1100" dirty="0"/>
                        <a:t> Analysis</a:t>
                      </a:r>
                      <a:endParaRPr lang="en-GB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 err="1"/>
                        <a:t>Static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Analyisis</a:t>
                      </a:r>
                      <a:r>
                        <a:rPr lang="da-DK" sz="1100" dirty="0"/>
                        <a:t> of APL Code</a:t>
                      </a:r>
                      <a:br>
                        <a:rPr lang="da-DK" sz="1100" dirty="0"/>
                      </a:br>
                      <a:r>
                        <a:rPr lang="da-DK" sz="1100" dirty="0"/>
                        <a:t>(</a:t>
                      </a:r>
                      <a:r>
                        <a:rPr lang="da-DK" sz="1100" dirty="0" err="1"/>
                        <a:t>code</a:t>
                      </a:r>
                      <a:r>
                        <a:rPr lang="da-DK" sz="1100" dirty="0"/>
                        <a:t> linting and </a:t>
                      </a:r>
                      <a:r>
                        <a:rPr lang="da-DK" sz="1100" dirty="0" err="1"/>
                        <a:t>vulnerability</a:t>
                      </a:r>
                      <a:r>
                        <a:rPr lang="da-DK" sz="1100" dirty="0"/>
                        <a:t> </a:t>
                      </a:r>
                      <a:r>
                        <a:rPr lang="da-DK" sz="1100" dirty="0" err="1"/>
                        <a:t>detection</a:t>
                      </a:r>
                      <a:r>
                        <a:rPr lang="da-DK" sz="1100" dirty="0"/>
                        <a:t>)</a:t>
                      </a:r>
                    </a:p>
                    <a:p>
                      <a:r>
                        <a:rPr lang="da-DK" sz="1100" dirty="0" err="1"/>
                        <a:t>Planned</a:t>
                      </a:r>
                      <a:r>
                        <a:rPr lang="da-DK" sz="1100" dirty="0"/>
                        <a:t> for 2025</a:t>
                      </a:r>
                      <a:endParaRPr lang="en-GB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126506"/>
                  </a:ext>
                </a:extLst>
              </a:tr>
            </a:tbl>
          </a:graphicData>
        </a:graphic>
      </p:graphicFrame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80D812D-B533-C0C1-7A73-56D97AF87F9A}"/>
              </a:ext>
            </a:extLst>
          </p:cNvPr>
          <p:cNvSpPr txBox="1">
            <a:spLocks/>
          </p:cNvSpPr>
          <p:nvPr/>
        </p:nvSpPr>
        <p:spPr>
          <a:xfrm>
            <a:off x="4572000" y="1280167"/>
            <a:ext cx="3944983" cy="685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8788" indent="-4587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2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1pPr>
            <a:lvl2pPr marL="858838" indent="-4016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lang="en-US" sz="20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6600"/>
              </a:buClr>
              <a:buSzPct val="75000"/>
              <a:buFont typeface="Wingdings 2" panose="05020102010507070707" pitchFamily="18" charset="2"/>
              <a:buChar char=""/>
              <a:defRPr sz="18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3pPr>
            <a:lvl4pPr marL="1655763" indent="-2841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FFA336"/>
              </a:buClr>
              <a:buSzPct val="75000"/>
              <a:buFont typeface="Wingdings 2" panose="05020102010507070707" pitchFamily="18" charset="2"/>
              <a:buChar char=""/>
              <a:defRPr sz="1400" kern="1200">
                <a:solidFill>
                  <a:srgbClr val="3B475E"/>
                </a:solidFill>
                <a:latin typeface="Sarabun" panose="00000500000000000000" pitchFamily="2" charset="-34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anose="05020102010507070707" pitchFamily="18" charset="2"/>
              <a:buNone/>
            </a:pPr>
            <a:r>
              <a:rPr lang="da-DK" dirty="0" err="1"/>
              <a:t>Separately</a:t>
            </a:r>
            <a:r>
              <a:rPr lang="da-DK" dirty="0"/>
              <a:t> </a:t>
            </a:r>
            <a:r>
              <a:rPr lang="da-DK" dirty="0" err="1"/>
              <a:t>Licensed</a:t>
            </a:r>
            <a:r>
              <a:rPr lang="da-DK" dirty="0"/>
              <a:t> Tools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945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D17D2-694F-A1F3-096E-55E6DA6B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106370" cy="32420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dirty="0"/>
              <a:t>Dyalog is 100% Cross Platform</a:t>
            </a:r>
          </a:p>
          <a:p>
            <a:r>
              <a:rPr lang="da-DK" dirty="0"/>
              <a:t>Born under UNIX (Solaris, AIX, …)</a:t>
            </a:r>
          </a:p>
          <a:p>
            <a:pPr lvl="1"/>
            <a:r>
              <a:rPr lang="da-DK" dirty="0" err="1"/>
              <a:t>Ported</a:t>
            </a:r>
            <a:r>
              <a:rPr lang="da-DK" dirty="0"/>
              <a:t> to DOS, Windows, Linux (ARM, Intel), </a:t>
            </a:r>
            <a:r>
              <a:rPr lang="da-DK" dirty="0" err="1"/>
              <a:t>MacOS</a:t>
            </a:r>
            <a:r>
              <a:rPr lang="da-DK" dirty="0"/>
              <a:t> (Intel, </a:t>
            </a:r>
            <a:r>
              <a:rPr lang="da-DK" dirty="0" err="1"/>
              <a:t>Mx</a:t>
            </a:r>
            <a:r>
              <a:rPr lang="da-DK" dirty="0"/>
              <a:t>)</a:t>
            </a:r>
          </a:p>
          <a:p>
            <a:r>
              <a:rPr lang="da-DK" dirty="0"/>
              <a:t>Single source for all platforms</a:t>
            </a:r>
          </a:p>
          <a:p>
            <a:pPr lvl="1"/>
            <a:r>
              <a:rPr lang="da-DK" dirty="0"/>
              <a:t>Workspaces and component files </a:t>
            </a:r>
            <a:r>
              <a:rPr lang="da-DK" dirty="0" err="1"/>
              <a:t>compatible</a:t>
            </a:r>
            <a:r>
              <a:rPr lang="da-DK" dirty="0"/>
              <a:t> </a:t>
            </a:r>
            <a:r>
              <a:rPr lang="da-DK" dirty="0" err="1"/>
              <a:t>across</a:t>
            </a:r>
            <a:r>
              <a:rPr lang="da-DK" dirty="0"/>
              <a:t> all platforms</a:t>
            </a:r>
          </a:p>
          <a:p>
            <a:r>
              <a:rPr lang="da-DK" dirty="0"/>
              <a:t>All </a:t>
            </a:r>
            <a:r>
              <a:rPr lang="da-DK" dirty="0" err="1"/>
              <a:t>tools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tested</a:t>
            </a:r>
            <a:r>
              <a:rPr lang="da-DK" dirty="0"/>
              <a:t> on all platforms</a:t>
            </a:r>
          </a:p>
          <a:p>
            <a:pPr lvl="1"/>
            <a:r>
              <a:rPr lang="da-DK" dirty="0" err="1"/>
              <a:t>Exceptions</a:t>
            </a:r>
            <a:r>
              <a:rPr lang="da-DK" dirty="0"/>
              <a:t> </a:t>
            </a:r>
            <a:r>
              <a:rPr lang="da-DK" dirty="0" err="1"/>
              <a:t>where</a:t>
            </a:r>
            <a:r>
              <a:rPr lang="da-DK" dirty="0"/>
              <a:t> O/S </a:t>
            </a:r>
            <a:r>
              <a:rPr lang="da-DK" dirty="0" err="1"/>
              <a:t>does</a:t>
            </a:r>
            <a:r>
              <a:rPr lang="da-DK" dirty="0"/>
              <a:t> not provide a feature</a:t>
            </a:r>
          </a:p>
          <a:p>
            <a:pPr lvl="1"/>
            <a:r>
              <a:rPr lang="da-DK" dirty="0"/>
              <a:t>.NET not under AIX, </a:t>
            </a:r>
            <a:r>
              <a:rPr lang="da-DK" dirty="0" err="1"/>
              <a:t>many</a:t>
            </a:r>
            <a:r>
              <a:rPr lang="da-DK" dirty="0"/>
              <a:t> Windows-</a:t>
            </a:r>
            <a:r>
              <a:rPr lang="da-DK" dirty="0" err="1"/>
              <a:t>only</a:t>
            </a:r>
            <a:r>
              <a:rPr lang="da-DK" dirty="0"/>
              <a:t> features like DDE, COM/OLE</a:t>
            </a:r>
          </a:p>
          <a:p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88822CB-47F1-5AA0-A2DC-0AC97D2A4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Why</a:t>
            </a:r>
            <a:r>
              <a:rPr lang="da-DK" dirty="0"/>
              <a:t> </a:t>
            </a:r>
            <a:r>
              <a:rPr lang="da-DK" dirty="0" err="1"/>
              <a:t>Migrate</a:t>
            </a:r>
            <a:r>
              <a:rPr lang="da-DK" dirty="0"/>
              <a:t> to Dyalog?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681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270FF-851F-CAA7-21CD-47CC18C2C1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Connect to and </a:t>
            </a:r>
            <a:r>
              <a:rPr lang="da-DK" dirty="0" err="1"/>
              <a:t>debug</a:t>
            </a:r>
            <a:r>
              <a:rPr lang="da-DK" dirty="0"/>
              <a:t> Dyalog APL running on </a:t>
            </a:r>
            <a:r>
              <a:rPr lang="da-DK" dirty="0" err="1"/>
              <a:t>any</a:t>
            </a:r>
            <a:r>
              <a:rPr lang="da-DK" dirty="0"/>
              <a:t> platform</a:t>
            </a:r>
          </a:p>
          <a:p>
            <a:r>
              <a:rPr lang="da-DK" dirty="0"/>
              <a:t>From Windows, Linux or </a:t>
            </a:r>
            <a:r>
              <a:rPr lang="da-DK" dirty="0" err="1"/>
              <a:t>MacOS</a:t>
            </a:r>
            <a:endParaRPr lang="da-DK" dirty="0"/>
          </a:p>
          <a:p>
            <a:r>
              <a:rPr lang="da-DK" dirty="0"/>
              <a:t>Or </a:t>
            </a:r>
            <a:r>
              <a:rPr lang="da-DK" dirty="0" err="1"/>
              <a:t>indeed</a:t>
            </a:r>
            <a:r>
              <a:rPr lang="da-DK" dirty="0"/>
              <a:t> a browser running </a:t>
            </a:r>
            <a:r>
              <a:rPr lang="da-DK" dirty="0" err="1"/>
              <a:t>anywhere</a:t>
            </a:r>
            <a:r>
              <a:rPr lang="da-DK" dirty="0"/>
              <a:t>…</a:t>
            </a:r>
          </a:p>
          <a:p>
            <a:pPr lvl="1"/>
            <a:r>
              <a:rPr lang="da-DK" dirty="0"/>
              <a:t>Interpreter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serve</a:t>
            </a:r>
            <a:r>
              <a:rPr lang="da-DK" dirty="0"/>
              <a:t> up RIDE as a web app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E35F937-9811-18CA-3B0A-53362E66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Remote IDE (RIDE)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35AE05F9-44E6-FBE1-EBE8-128CBCCD5103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9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F49A4A-8822-E888-244B-15923FA29E72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1E5C6-78F8-6A54-89DB-71931B58F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F9CEE06-1908-AFB3-0FFB-3B3A0971D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57" y="-68589"/>
            <a:ext cx="7044681" cy="685535"/>
          </a:xfrm>
        </p:spPr>
        <p:txBody>
          <a:bodyPr/>
          <a:lstStyle/>
          <a:p>
            <a:r>
              <a:rPr lang="da-DK" dirty="0"/>
              <a:t>RIDE running in a browser</a:t>
            </a:r>
            <a:endParaRPr lang="en-GB" dirty="0"/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08423B54-523D-B60E-C8B9-12892B3D1628}"/>
              </a:ext>
            </a:extLst>
          </p:cNvPr>
          <p:cNvSpPr>
            <a:spLocks noGrp="1"/>
          </p:cNvSpPr>
          <p:nvPr>
            <p:ph type="media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19F543-2505-1C55-D549-4E6E3A6619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0424"/>
            <a:ext cx="9144000" cy="4533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36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10963</TotalTime>
  <Words>1609</Words>
  <Application>Microsoft Office PowerPoint</Application>
  <PresentationFormat>On-screen Show (16:9)</PresentationFormat>
  <Paragraphs>243</Paragraphs>
  <Slides>45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Wingdings</vt:lpstr>
      <vt:lpstr>Times New Roman</vt:lpstr>
      <vt:lpstr>Courier New</vt:lpstr>
      <vt:lpstr>APL385 Unicode</vt:lpstr>
      <vt:lpstr>Calibri</vt:lpstr>
      <vt:lpstr>Arial</vt:lpstr>
      <vt:lpstr>Wingdings 2</vt:lpstr>
      <vt:lpstr>Sarabun</vt:lpstr>
      <vt:lpstr>Office Theme</vt:lpstr>
      <vt:lpstr>Migrating to Dyalog</vt:lpstr>
      <vt:lpstr>A New Wave of Migrants</vt:lpstr>
      <vt:lpstr>Why migrate to Dyalog?</vt:lpstr>
      <vt:lpstr>Selected Features added 2006-2024</vt:lpstr>
      <vt:lpstr>Why Migrate to Dyalog?</vt:lpstr>
      <vt:lpstr>Why Migrate to Dyalog?</vt:lpstr>
      <vt:lpstr>Why Migrate to Dyalog?</vt:lpstr>
      <vt:lpstr>Remote IDE (RIDE)</vt:lpstr>
      <vt:lpstr>RIDE running in a browser</vt:lpstr>
      <vt:lpstr>Why Migrate to Dyalog?</vt:lpstr>
      <vt:lpstr>Why Migrate to Dyalog?</vt:lpstr>
      <vt:lpstr>Why Migrate to Dyalog?</vt:lpstr>
      <vt:lpstr>The Real Reason to Pick Dyalog APL</vt:lpstr>
      <vt:lpstr>HOW to Migrate to Dyalog APL</vt:lpstr>
      <vt:lpstr>From APL2</vt:lpstr>
      <vt:lpstr>Recent / Active APL2 Migrations</vt:lpstr>
      <vt:lpstr>PowerPoint Presentation</vt:lpstr>
      <vt:lpstr>PowerPoint Presentation</vt:lpstr>
      <vt:lpstr>From APL+Win or MicroAPL APLX</vt:lpstr>
      <vt:lpstr>APLX Migrations</vt:lpstr>
      <vt:lpstr>Recent / Active APL+Win Migrations</vt:lpstr>
      <vt:lpstr>Differences which are "easy"</vt:lpstr>
      <vt:lpstr>Other "Easy" Differences</vt:lpstr>
      <vt:lpstr>Tricky Differences</vt:lpstr>
      <vt:lpstr>The Hard Parts</vt:lpstr>
      <vt:lpstr>Component Files</vt:lpstr>
      <vt:lpstr>The Elephant in the Room:  ⎕WI ?</vt:lpstr>
      <vt:lpstr>PowerPoint Presentation</vt:lpstr>
      <vt:lpstr>PowerPoint Presentation</vt:lpstr>
      <vt:lpstr>Practicing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Status</vt:lpstr>
      <vt:lpstr>Status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Morten Kromberg</cp:lastModifiedBy>
  <cp:revision>260</cp:revision>
  <dcterms:created xsi:type="dcterms:W3CDTF">2019-07-25T11:46:05Z</dcterms:created>
  <dcterms:modified xsi:type="dcterms:W3CDTF">2024-04-30T12:56:06Z</dcterms:modified>
</cp:coreProperties>
</file>