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1" r:id="rId2"/>
    <p:sldId id="313" r:id="rId3"/>
    <p:sldId id="301" r:id="rId4"/>
    <p:sldId id="303" r:id="rId5"/>
    <p:sldId id="302" r:id="rId6"/>
    <p:sldId id="300" r:id="rId7"/>
    <p:sldId id="304" r:id="rId8"/>
    <p:sldId id="314" r:id="rId9"/>
    <p:sldId id="305" r:id="rId10"/>
    <p:sldId id="307" r:id="rId11"/>
    <p:sldId id="308" r:id="rId12"/>
    <p:sldId id="278" r:id="rId13"/>
    <p:sldId id="309" r:id="rId14"/>
    <p:sldId id="285" r:id="rId15"/>
    <p:sldId id="315" r:id="rId16"/>
    <p:sldId id="286" r:id="rId17"/>
    <p:sldId id="311" r:id="rId18"/>
    <p:sldId id="312" r:id="rId19"/>
    <p:sldId id="296" r:id="rId20"/>
    <p:sldId id="297" r:id="rId21"/>
    <p:sldId id="288" r:id="rId22"/>
    <p:sldId id="310" r:id="rId23"/>
    <p:sldId id="291" r:id="rId24"/>
  </p:sldIdLst>
  <p:sldSz cx="9144000" cy="5143500" type="screen16x9"/>
  <p:notesSz cx="6858000" cy="9144000"/>
  <p:embeddedFontLst>
    <p:embeddedFont>
      <p:font typeface="APL385 Unicode" panose="020B0709000202000203" pitchFamily="49" charset="0"/>
      <p:regular r:id="rId27"/>
    </p:embeddedFont>
    <p:embeddedFont>
      <p:font typeface="Calibri" panose="020F0502020204030204" pitchFamily="34" charset="0"/>
      <p:regular r:id="rId27"/>
      <p:bold r:id="rId27"/>
      <p:italic r:id="rId27"/>
      <p:boldItalic r:id="rId27"/>
    </p:embeddedFont>
    <p:embeddedFont>
      <p:font typeface="Sarabun" panose="020B0604020202020204" charset="-34"/>
      <p:regular r:id="rId28"/>
      <p:bold r:id="rId29"/>
      <p:italic r:id="rId30"/>
      <p:boldItalic r:id="rId31"/>
    </p:embeddedFont>
    <p:embeddedFont>
      <p:font typeface="Wingdings 2" panose="05020102010507070707" pitchFamily="18" charset="2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F00"/>
    <a:srgbClr val="3B475E"/>
    <a:srgbClr val="5A6D8F"/>
    <a:srgbClr val="FDFDF5"/>
    <a:srgbClr val="F6F6D9"/>
    <a:srgbClr val="BBB5D6"/>
    <a:srgbClr val="928ABD"/>
    <a:srgbClr val="373535"/>
    <a:srgbClr val="FFFFFF"/>
    <a:srgbClr val="EC7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71" autoAdjust="0"/>
    <p:restoredTop sz="93602" autoAdjust="0"/>
  </p:normalViewPr>
  <p:slideViewPr>
    <p:cSldViewPr snapToGrid="0">
      <p:cViewPr varScale="1">
        <p:scale>
          <a:sx n="140" d="100"/>
          <a:sy n="140" d="100"/>
        </p:scale>
        <p:origin x="162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693" y="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NUL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>
                <a:latin typeface="Sarabun" panose="00000500000000000000" pitchFamily="2" charset="-34"/>
              </a:rPr>
              <a:t>14/03/2023</a:t>
            </a:fld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>
                <a:latin typeface="Sarabun" panose="00000500000000000000" pitchFamily="2" charset="-34"/>
              </a:rPr>
              <a:t>‹#›</a:t>
            </a:fld>
            <a:endParaRPr lang="en-GB" dirty="0">
              <a:latin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5T16:11:40.1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1 486 24575,'1'-4'0,"1"-1"0,0 1 0,0 0 0,0 0 0,1 0 0,-1 0 0,1 0 0,0 1 0,0-1 0,0 1 0,1 0 0,-1 0 0,1 0 0,0 0 0,5-2 0,-6 2 0,48-31 0,1 2 0,2 3 0,91-36 0,-50 23 0,-95 42 0,434-176 0,-431 175 0,0 0 0,0 1 0,0-1 0,0 1 0,0-1 0,0 1 0,0 0 0,0 0 0,0 0 0,0 1 0,0-1 0,0 1 0,0 0 0,0-1 0,-1 1 0,1 1 0,0-1 0,0 0 0,-1 1 0,1-1 0,-1 1 0,1 0 0,-1 0 0,0 0 0,1 0 0,-1 0 0,0 0 0,3 5 0,2 5 0,1 1 0,-2 0 0,0 0 0,8 26 0,-3-9 0,-4-11 0,13 29 0,31 61 0,-44-97 0,0-1 0,0 1 0,1-1 0,1-1 0,-1 1 0,2-2 0,0 1 0,0-1 0,0 0 0,17 9 0,-18-14 0,0 0 0,1 0 0,0-1 0,0-1 0,0 1 0,0-2 0,0 1 0,1-1 0,-1-1 0,0 0 0,1-1 0,-1 1 0,0-2 0,0 0 0,0 0 0,0-1 0,0 0 0,10-5 0,18-8 0,-1-2 0,-1-2 0,36-25 0,-68 42 0,217-157 0,-32 21 0,-186 137 0,-1 0 0,0 0 0,1 1 0,-1-1 0,1 1 0,0 0 0,-1 0 0,1 0 0,0 0 0,0 0 0,0 1 0,0-1 0,0 1 0,0 0 0,-1 0 0,5 0 0,-5 1 0,0 0 0,0 0 0,1 0 0,-1 0 0,0 0 0,-1 1 0,1-1 0,0 1 0,0-1 0,-1 1 0,1 0 0,-1-1 0,1 1 0,-1 0 0,0 0 0,1 0 0,-1 0 0,0 0 0,-1 1 0,2 3 0,24 67 0,-16-40 0,2-2 0,1 1 0,21 37 0,-29-61 0,1 1 0,0-1 0,0 0 0,0-1 0,1 1 0,0-1 0,1-1 0,0 1 0,0-1 0,0-1 0,1 1 0,-1-1 0,1-1 0,0 0 0,17 5 0,-6-4 0,0-2 0,0 0 0,1-1 0,0-1 0,-1-1 0,1-1 0,-1-1 0,1-1 0,-1 0 0,28-10 0,16-7 0,113-54 0,-46 9 0,-3-5 0,159-116 0,-276 178 0,-6 4 0,0 0 0,1 0 0,-1 1 0,1 0 0,-1 0 0,10-3 0,-14 5 0,1 1 0,-1 0 0,0 0 0,1 0 0,-1 0 0,0 0 0,0 0 0,1 0 0,-1 1 0,0-1 0,0 0 0,1 1 0,-1-1 0,0 1 0,0-1 0,0 1 0,0 0 0,1-1 0,-1 1 0,0 0 0,0 0 0,-1 0 0,1 0 0,0 0 0,0 0 0,0 0 0,-1 0 0,1 0 0,0 0 0,-1 0 0,1 0 0,-1 1 0,1-1 0,-1 0 0,0 0 0,1 3 0,6 22 0,-1 1 0,3 42 0,-7-45 0,1 0 0,2 0 0,0 0 0,14 37 0,-17-55 0,2 0 0,-1 1 0,0-1 0,1 0 0,0-1 0,1 1 0,-1-1 0,1 0 0,0 0 0,0 0 0,1-1 0,0 1 0,-1-1 0,1-1 0,0 1 0,1-1 0,-1 0 0,1-1 0,-1 1 0,12 1 0,-2-1 0,0-1 0,0-1 0,1 0 0,-1-2 0,0 1 0,0-2 0,1 0 0,-1-1 0,-1-1 0,30-10 0,-9 0 0,0-2 0,-1-2 0,44-28 0,-69 40-114,0 0 1,-1 0-1,0-1 0,-1 0 0,1 0 1,-2-1-1,1 0 0,-1 0 0,0-1 1,0 0-1,6-13 0,-10 12-6712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14/03/2023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281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5061" y="3741620"/>
            <a:ext cx="5073516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" t="-548" r="223" b="35658"/>
          <a:stretch/>
        </p:blipFill>
        <p:spPr bwMode="auto">
          <a:xfrm>
            <a:off x="528187" y="443885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C13720CA-FE42-49DE-A1AF-5214A01E7778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0FBA950-28F2-527A-811C-29FF763B12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56737" y="1208868"/>
            <a:ext cx="1954700" cy="276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50CC00C7-834C-4ECD-A8A3-E409D29ECB59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9B8FD49-8E58-4EE8-BE57-8B874BC46CA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GB" sz="1600" dirty="0">
                <a:solidFill>
                  <a:srgbClr val="928ABD"/>
                </a:solidFill>
                <a:latin typeface="Sarabun" panose="00000500000000000000" pitchFamily="2" charset="-34"/>
              </a:rPr>
              <a:t>Working with Non-APL Data Sources</a:t>
            </a:r>
            <a:endParaRPr lang="en-US" sz="1600" dirty="0">
              <a:solidFill>
                <a:srgbClr val="928ABD"/>
              </a:solidFill>
              <a:latin typeface="Sarabun" panose="00000500000000000000" pitchFamily="2" charset="-34"/>
            </a:endParaRP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ED7F00"/>
                </a:solidFill>
                <a:latin typeface="Sarabun" panose="00000500000000000000" pitchFamily="2" charset="-34"/>
              </a:rPr>
              <a:pPr algn="l"/>
              <a:t>‹#›</a:t>
            </a:fld>
            <a:endParaRPr lang="en-GB" sz="1600" dirty="0">
              <a:solidFill>
                <a:srgbClr val="ED7F00"/>
              </a:solidFill>
              <a:latin typeface="Sarabun" panose="00000500000000000000" pitchFamily="2" charset="-3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F9E24F-2BBD-45BB-A084-8C6DB7C8D692}"/>
              </a:ext>
            </a:extLst>
          </p:cNvPr>
          <p:cNvCxnSpPr>
            <a:cxnSpLocks/>
          </p:cNvCxnSpPr>
          <p:nvPr userDrawn="1"/>
        </p:nvCxnSpPr>
        <p:spPr>
          <a:xfrm>
            <a:off x="0" y="4700093"/>
            <a:ext cx="9144000" cy="0"/>
          </a:xfrm>
          <a:prstGeom prst="line">
            <a:avLst/>
          </a:prstGeom>
          <a:ln w="28575">
            <a:solidFill>
              <a:srgbClr val="928A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apezoid 3">
            <a:extLst>
              <a:ext uri="{FF2B5EF4-FFF2-40B4-BE49-F238E27FC236}">
                <a16:creationId xmlns:a16="http://schemas.microsoft.com/office/drawing/2014/main" id="{7FA306A9-E836-4163-8918-B373B342B7B3}"/>
              </a:ext>
            </a:extLst>
          </p:cNvPr>
          <p:cNvSpPr/>
          <p:nvPr userDrawn="1"/>
        </p:nvSpPr>
        <p:spPr>
          <a:xfrm>
            <a:off x="8336756" y="4657725"/>
            <a:ext cx="292894" cy="86175"/>
          </a:xfrm>
          <a:prstGeom prst="trapezoid">
            <a:avLst>
              <a:gd name="adj" fmla="val 13947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5446FE-57B4-E664-AD4E-313BD38F924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051006" y="3998742"/>
            <a:ext cx="852470" cy="120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2" r:id="rId3"/>
    <p:sldLayoutId id="2147483654" r:id="rId4"/>
    <p:sldLayoutId id="2147483655" r:id="rId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D4-C518-4141-BEFE-F3FDCBE1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with Non-APL Data Sources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D985C-C2CE-4956-A0F3-397B5A0D2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Richard Smith and Bjørn Christensen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62560C2-57CA-5AC6-D397-3BDDAC25F27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87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DAB711B-F1A3-CA2F-DE42-0A8C62BCDA3F}"/>
              </a:ext>
            </a:extLst>
          </p:cNvPr>
          <p:cNvGraphicFramePr>
            <a:graphicFrameLocks noGrp="1"/>
          </p:cNvGraphicFramePr>
          <p:nvPr>
            <p:ph idx="10"/>
          </p:nvPr>
        </p:nvGraphicFramePr>
        <p:xfrm>
          <a:off x="376109" y="1408874"/>
          <a:ext cx="27432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200">
                  <a:extLst>
                    <a:ext uri="{9D8B030D-6E8A-4147-A177-3AD203B41FA5}">
                      <a16:colId xmlns:a16="http://schemas.microsoft.com/office/drawing/2014/main" val="3937003497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2206676327"/>
                    </a:ext>
                  </a:extLst>
                </a:gridCol>
                <a:gridCol w="469900">
                  <a:extLst>
                    <a:ext uri="{9D8B030D-6E8A-4147-A177-3AD203B41FA5}">
                      <a16:colId xmlns:a16="http://schemas.microsoft.com/office/drawing/2014/main" val="397855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Code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Description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Cost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48662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FFM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Pasteurised milk 1pt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3287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SSM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Semi-skimmed milk 1pt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18544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Skimmed milk 1pt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56245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EGG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Half-dozen eggs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1.89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4405234"/>
                  </a:ext>
                </a:extLst>
              </a:tr>
            </a:tbl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EA2E44-3493-C43B-43B5-76C7EE75E29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CA53F1-6641-285C-6152-EBBF7301C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much did I spend?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791B518-02DD-1F6E-5E62-F0311D0BC7A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241474" y="1408874"/>
          <a:ext cx="2628900" cy="3238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39989894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77642907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156004075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Date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Code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Quantity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16255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2022-06-18 02:23:00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SSM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35174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2022-06-18 02:23:00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53178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2022-06-25 03:40:00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22625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2022-06-25 03:40:00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04476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2022-07-02 02:50:10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64230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2022-07-02 02:50:10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00528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2022-07-09 05:20:00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62489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2022-07-09 05:20:00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5431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2022-07-16 03:27:34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14207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2022-07-16 03:27:34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87723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2022-07-23 04:18:44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84951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2022-07-23 04:18:44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24141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2022-07-30 01:58:10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98097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2022-07-30 01:58:10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8551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2022-08-06 03:29:39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86464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2022-08-06 03:29:39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260981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D07BB2F-5C95-9F1A-A08E-6C4CE4A61EF5}"/>
              </a:ext>
            </a:extLst>
          </p:cNvPr>
          <p:cNvSpPr txBox="1"/>
          <p:nvPr/>
        </p:nvSpPr>
        <p:spPr>
          <a:xfrm>
            <a:off x="323528" y="1046265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Sarabun"/>
                <a:ea typeface="+mn-ea"/>
                <a:cs typeface="+mn-cs"/>
              </a:rPr>
              <a:t>Products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9037CE-3729-BCD8-40BE-9F933BC191F5}"/>
              </a:ext>
            </a:extLst>
          </p:cNvPr>
          <p:cNvSpPr txBox="1"/>
          <p:nvPr/>
        </p:nvSpPr>
        <p:spPr>
          <a:xfrm>
            <a:off x="4184324" y="103723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Sarabun"/>
                <a:ea typeface="+mn-ea"/>
                <a:cs typeface="+mn-cs"/>
              </a:rPr>
              <a:t>Deliveries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CCBB41A-1897-F86E-9F7C-13214353CF28}"/>
              </a:ext>
            </a:extLst>
          </p:cNvPr>
          <p:cNvSpPr/>
          <p:nvPr/>
        </p:nvSpPr>
        <p:spPr>
          <a:xfrm>
            <a:off x="5466080" y="1544793"/>
            <a:ext cx="419947" cy="3585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1559E06-FFAB-70AF-A331-DE2C0DBE1AF0}"/>
              </a:ext>
            </a:extLst>
          </p:cNvPr>
          <p:cNvSpPr/>
          <p:nvPr/>
        </p:nvSpPr>
        <p:spPr>
          <a:xfrm>
            <a:off x="318959" y="1709228"/>
            <a:ext cx="419947" cy="3585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150F79A-6F5F-485C-4FCC-11DAE358B7DE}"/>
              </a:ext>
            </a:extLst>
          </p:cNvPr>
          <p:cNvCxnSpPr>
            <a:cxnSpLocks/>
            <a:stCxn id="2" idx="2"/>
            <a:endCxn id="3" idx="6"/>
          </p:cNvCxnSpPr>
          <p:nvPr/>
        </p:nvCxnSpPr>
        <p:spPr>
          <a:xfrm flipH="1">
            <a:off x="738906" y="1724050"/>
            <a:ext cx="4727174" cy="16443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DAE0B3D-7CCB-941B-8A28-7DD4EC14E2D8}"/>
              </a:ext>
            </a:extLst>
          </p:cNvPr>
          <p:cNvSpPr/>
          <p:nvPr/>
        </p:nvSpPr>
        <p:spPr>
          <a:xfrm>
            <a:off x="2751943" y="1742205"/>
            <a:ext cx="419947" cy="3585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45E5B4-3677-5F5D-1CB7-55DA783D483F}"/>
              </a:ext>
            </a:extLst>
          </p:cNvPr>
          <p:cNvSpPr txBox="1"/>
          <p:nvPr/>
        </p:nvSpPr>
        <p:spPr>
          <a:xfrm>
            <a:off x="6852903" y="1578423"/>
            <a:ext cx="9890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x 0.92 = 6.44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1CF5F49-24DC-CE11-1D4D-07252346A162}"/>
              </a:ext>
            </a:extLst>
          </p:cNvPr>
          <p:cNvSpPr/>
          <p:nvPr/>
        </p:nvSpPr>
        <p:spPr>
          <a:xfrm>
            <a:off x="5466080" y="1724050"/>
            <a:ext cx="419947" cy="3585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FFD0A1-AE41-884F-6AF9-B65DB0A8337D}"/>
              </a:ext>
            </a:extLst>
          </p:cNvPr>
          <p:cNvSpPr/>
          <p:nvPr/>
        </p:nvSpPr>
        <p:spPr>
          <a:xfrm>
            <a:off x="318959" y="1888485"/>
            <a:ext cx="419947" cy="3585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97C0150-B969-328A-EB45-655C2D20D293}"/>
              </a:ext>
            </a:extLst>
          </p:cNvPr>
          <p:cNvCxnSpPr>
            <a:cxnSpLocks/>
            <a:stCxn id="16" idx="2"/>
            <a:endCxn id="17" idx="6"/>
          </p:cNvCxnSpPr>
          <p:nvPr/>
        </p:nvCxnSpPr>
        <p:spPr>
          <a:xfrm flipH="1">
            <a:off x="738906" y="1903307"/>
            <a:ext cx="4727174" cy="16443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4B0128A-E758-DD05-FD6F-09E862C4D83D}"/>
              </a:ext>
            </a:extLst>
          </p:cNvPr>
          <p:cNvSpPr/>
          <p:nvPr/>
        </p:nvSpPr>
        <p:spPr>
          <a:xfrm>
            <a:off x="2751943" y="1921462"/>
            <a:ext cx="419947" cy="3585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D75CA3-8C5D-AE01-1C87-6F34E23AE459}"/>
              </a:ext>
            </a:extLst>
          </p:cNvPr>
          <p:cNvSpPr txBox="1"/>
          <p:nvPr/>
        </p:nvSpPr>
        <p:spPr>
          <a:xfrm>
            <a:off x="6859306" y="1758654"/>
            <a:ext cx="9890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x 0.91 = 3.64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51894B-3463-BB45-78D6-84674FEE22A0}"/>
              </a:ext>
            </a:extLst>
          </p:cNvPr>
          <p:cNvSpPr txBox="1"/>
          <p:nvPr/>
        </p:nvSpPr>
        <p:spPr>
          <a:xfrm>
            <a:off x="6852903" y="1948669"/>
            <a:ext cx="6960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etc…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58EF7D-4CED-1E5A-58F3-48EFC6704571}"/>
              </a:ext>
            </a:extLst>
          </p:cNvPr>
          <p:cNvSpPr txBox="1"/>
          <p:nvPr/>
        </p:nvSpPr>
        <p:spPr>
          <a:xfrm>
            <a:off x="7353812" y="1285121"/>
            <a:ext cx="425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+/</a:t>
            </a: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79C5C5AD-69ED-446D-18BC-46CA569AD725}"/>
              </a:ext>
            </a:extLst>
          </p:cNvPr>
          <p:cNvSpPr/>
          <p:nvPr/>
        </p:nvSpPr>
        <p:spPr>
          <a:xfrm>
            <a:off x="7555342" y="1654453"/>
            <a:ext cx="45719" cy="2992921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C87B03-6555-6DD9-8BD3-0ACF7940D0D7}"/>
              </a:ext>
            </a:extLst>
          </p:cNvPr>
          <p:cNvSpPr txBox="1"/>
          <p:nvPr/>
        </p:nvSpPr>
        <p:spPr>
          <a:xfrm>
            <a:off x="4726234" y="322942"/>
            <a:ext cx="201304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600" dirty="0"/>
              <a:t> in July?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D10BB9C-37D4-AFF8-A31C-638007D05AFC}"/>
              </a:ext>
            </a:extLst>
          </p:cNvPr>
          <p:cNvSpPr/>
          <p:nvPr/>
        </p:nvSpPr>
        <p:spPr>
          <a:xfrm>
            <a:off x="4184323" y="2343250"/>
            <a:ext cx="2743201" cy="19284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05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3" grpId="0" animBg="1"/>
      <p:bldP spid="13" grpId="1" animBg="1"/>
      <p:bldP spid="14" grpId="0"/>
      <p:bldP spid="16" grpId="0" animBg="1"/>
      <p:bldP spid="17" grpId="0" animBg="1"/>
      <p:bldP spid="19" grpId="0" animBg="1"/>
      <p:bldP spid="20" grpId="0"/>
      <p:bldP spid="21" grpId="0"/>
      <p:bldP spid="22" grpId="0"/>
      <p:bldP spid="23" grpId="0" animBg="1"/>
      <p:bldP spid="25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D4D0BB-B2CB-97B2-EBC5-B9AE3CCA92F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E6A2FB-D85D-6610-4797-5728FB7F9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Demonstration</a:t>
            </a:r>
          </a:p>
        </p:txBody>
      </p:sp>
    </p:spTree>
    <p:extLst>
      <p:ext uri="{BB962C8B-B14F-4D97-AF65-F5344CB8AC3E}">
        <p14:creationId xmlns:p14="http://schemas.microsoft.com/office/powerpoint/2010/main" val="2188736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7999D-ADF2-A9F6-4C3C-17DECA018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Text containing structured data:</a:t>
            </a:r>
          </a:p>
          <a:p>
            <a:pPr lvl="1"/>
            <a:r>
              <a:rPr lang="en-GB" dirty="0"/>
              <a:t>Numbers</a:t>
            </a:r>
          </a:p>
          <a:p>
            <a:pPr lvl="1"/>
            <a:r>
              <a:rPr lang="en-GB" dirty="0"/>
              <a:t>Strings (character arrays)</a:t>
            </a:r>
          </a:p>
          <a:p>
            <a:pPr lvl="1"/>
            <a:r>
              <a:rPr lang="en-GB" dirty="0"/>
              <a:t>Objects (namespaces)</a:t>
            </a:r>
          </a:p>
          <a:p>
            <a:pPr lvl="1"/>
            <a:r>
              <a:rPr lang="en-GB" dirty="0"/>
              <a:t>Vectors</a:t>
            </a:r>
          </a:p>
          <a:p>
            <a:r>
              <a:rPr lang="en-GB" b="1" u="sng" dirty="0"/>
              <a:t>J</a:t>
            </a:r>
            <a:r>
              <a:rPr lang="en-GB" dirty="0"/>
              <a:t>ava</a:t>
            </a:r>
            <a:r>
              <a:rPr lang="en-GB" b="1" u="sng" dirty="0"/>
              <a:t>S</a:t>
            </a:r>
            <a:r>
              <a:rPr lang="en-GB" dirty="0"/>
              <a:t>cript </a:t>
            </a:r>
            <a:r>
              <a:rPr lang="en-GB" b="1" u="sng" dirty="0"/>
              <a:t>O</a:t>
            </a:r>
            <a:r>
              <a:rPr lang="en-GB" dirty="0"/>
              <a:t>bject </a:t>
            </a:r>
            <a:r>
              <a:rPr lang="en-GB" b="1" u="sng" dirty="0"/>
              <a:t>N</a:t>
            </a:r>
            <a:r>
              <a:rPr lang="en-GB" dirty="0"/>
              <a:t>otation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0378A6-DF7D-D0D5-024F-16A5BD1276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8E61E5-9526-6C2E-16AC-6C8C789D8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⎕JSON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418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7999D-ADF2-A9F6-4C3C-17DECA018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⎕JSON 1.3 'Hello'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[1.3,"Hello"]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⎕JSON '[1.3,"Hello"]'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┌───┬─────┐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│1.3│Hello│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└───┴─────┘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0378A6-DF7D-D0D5-024F-16A5BD1276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8E61E5-9526-6C2E-16AC-6C8C789D8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⎕JSON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7576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7999D-ADF2-A9F6-4C3C-17DECA018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Text containing structured data:</a:t>
            </a:r>
          </a:p>
          <a:p>
            <a:pPr lvl="1"/>
            <a:r>
              <a:rPr lang="en-GB" dirty="0"/>
              <a:t>Numbers</a:t>
            </a:r>
          </a:p>
          <a:p>
            <a:pPr lvl="1"/>
            <a:r>
              <a:rPr lang="en-GB" dirty="0"/>
              <a:t>Strings (character arrays)</a:t>
            </a:r>
          </a:p>
          <a:p>
            <a:pPr lvl="1"/>
            <a:r>
              <a:rPr lang="en-GB" dirty="0"/>
              <a:t>Objects (namespaces)</a:t>
            </a:r>
          </a:p>
          <a:p>
            <a:pPr lvl="1"/>
            <a:r>
              <a:rPr lang="en-GB" dirty="0"/>
              <a:t>Vectors</a:t>
            </a:r>
          </a:p>
          <a:p>
            <a:pPr lvl="1"/>
            <a:r>
              <a:rPr lang="en-GB" dirty="0"/>
              <a:t>Booleans, null</a:t>
            </a:r>
          </a:p>
          <a:p>
            <a:pPr lvl="1"/>
            <a:r>
              <a:rPr lang="en-GB" dirty="0"/>
              <a:t>Infinity, </a:t>
            </a:r>
            <a:r>
              <a:rPr lang="en-GB" dirty="0" err="1"/>
              <a:t>NaN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0378A6-DF7D-D0D5-024F-16A5BD1276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8E61E5-9526-6C2E-16AC-6C8C789D8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⎕JSON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811517-7725-9350-29FE-2FB2C4513A05}"/>
              </a:ext>
            </a:extLst>
          </p:cNvPr>
          <p:cNvSpPr txBox="1"/>
          <p:nvPr/>
        </p:nvSpPr>
        <p:spPr>
          <a:xfrm>
            <a:off x="3579731" y="4087505"/>
            <a:ext cx="415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json5←⎕</a:t>
            </a:r>
            <a:r>
              <a:rPr lang="en-GB" dirty="0" err="1">
                <a:latin typeface="APL385 Unicode" panose="020B0709000202000203" pitchFamily="49" charset="0"/>
              </a:rPr>
              <a:t>JSON⍠'Dialect</a:t>
            </a:r>
            <a:r>
              <a:rPr lang="en-GB" dirty="0">
                <a:latin typeface="APL385 Unicode" panose="020B0709000202000203" pitchFamily="49" charset="0"/>
              </a:rPr>
              <a:t>' 'JSON5'</a:t>
            </a:r>
          </a:p>
        </p:txBody>
      </p:sp>
    </p:spTree>
    <p:extLst>
      <p:ext uri="{BB962C8B-B14F-4D97-AF65-F5344CB8AC3E}">
        <p14:creationId xmlns:p14="http://schemas.microsoft.com/office/powerpoint/2010/main" val="34576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7999D-ADF2-A9F6-4C3C-17DECA018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⎕JSON ⎕A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DOMAIN ERROR: JSON import: invalid character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⎕JSON ⎕A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∧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json_in←0∘⎕JSON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json_out←1∘⎕JSON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</a:t>
            </a:r>
            <a:r>
              <a:rPr lang="en-GB" dirty="0" err="1">
                <a:latin typeface="APL385 Unicode" panose="020B0709000202000203" pitchFamily="49" charset="0"/>
              </a:rPr>
              <a:t>json_out</a:t>
            </a:r>
            <a:r>
              <a:rPr lang="en-GB" dirty="0">
                <a:latin typeface="APL385 Unicode" panose="020B0709000202000203" pitchFamily="49" charset="0"/>
              </a:rPr>
              <a:t> ⎕A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"ABCDEFGHIJKLMNOPQRSTUVWXYZ"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0378A6-DF7D-D0D5-024F-16A5BD1276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8E61E5-9526-6C2E-16AC-6C8C789D8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monadic </a:t>
            </a:r>
            <a:r>
              <a:rPr lang="en-GB" dirty="0">
                <a:latin typeface="APL385 Unicode" panose="020B0709000202000203" pitchFamily="49" charset="0"/>
              </a:rPr>
              <a:t>⎕JSON</a:t>
            </a:r>
            <a:r>
              <a:rPr lang="en-GB" dirty="0"/>
              <a:t> carefully</a:t>
            </a:r>
            <a:endParaRPr lang="en-GB" dirty="0">
              <a:latin typeface="+mj-lt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986E1B6-28FB-6996-C9B5-F1E689C374CC}"/>
              </a:ext>
            </a:extLst>
          </p:cNvPr>
          <p:cNvSpPr txBox="1">
            <a:spLocks/>
          </p:cNvSpPr>
          <p:nvPr/>
        </p:nvSpPr>
        <p:spPr>
          <a:xfrm>
            <a:off x="6293210" y="1451445"/>
            <a:ext cx="2727960" cy="1687540"/>
          </a:xfrm>
          <a:prstGeom prst="rect">
            <a:avLst/>
          </a:prstGeom>
          <a:ln>
            <a:solidFill>
              <a:srgbClr val="ED7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GB" sz="1200" dirty="0">
                <a:latin typeface="APL385 Unicode" panose="020B0709000202000203" pitchFamily="49" charset="0"/>
              </a:rPr>
              <a:t>      ⎕JSON 1.3 'Hello'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sz="1200" dirty="0">
                <a:latin typeface="APL385 Unicode" panose="020B0709000202000203" pitchFamily="49" charset="0"/>
              </a:rPr>
              <a:t>[1.3,"Hello"]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sz="1200" dirty="0">
                <a:latin typeface="APL385 Unicode" panose="020B0709000202000203" pitchFamily="49" charset="0"/>
              </a:rPr>
              <a:t>      ⎕JSON '[1.3,"Hello"]'</a:t>
            </a:r>
          </a:p>
          <a:p>
            <a:pPr marL="0" indent="0">
              <a:spcAft>
                <a:spcPts val="0"/>
              </a:spcAft>
              <a:buFont typeface="Wingdings 2" panose="05020102010507070707" pitchFamily="18" charset="2"/>
              <a:buNone/>
            </a:pPr>
            <a:r>
              <a:rPr lang="en-GB" sz="1200" dirty="0">
                <a:latin typeface="APL385 Unicode" panose="020B0709000202000203" pitchFamily="49" charset="0"/>
              </a:rPr>
              <a:t>┌───┬─────┐</a:t>
            </a:r>
          </a:p>
          <a:p>
            <a:pPr marL="0" indent="0">
              <a:spcAft>
                <a:spcPts val="0"/>
              </a:spcAft>
              <a:buFont typeface="Wingdings 2" panose="05020102010507070707" pitchFamily="18" charset="2"/>
              <a:buNone/>
            </a:pPr>
            <a:r>
              <a:rPr lang="en-GB" sz="1200" dirty="0">
                <a:latin typeface="APL385 Unicode" panose="020B0709000202000203" pitchFamily="49" charset="0"/>
              </a:rPr>
              <a:t>│1.3│Hello│</a:t>
            </a:r>
          </a:p>
          <a:p>
            <a:pPr marL="0" indent="0">
              <a:spcAft>
                <a:spcPts val="0"/>
              </a:spcAft>
              <a:buFont typeface="Wingdings 2" panose="05020102010507070707" pitchFamily="18" charset="2"/>
              <a:buNone/>
            </a:pPr>
            <a:r>
              <a:rPr lang="en-GB" sz="1200" dirty="0">
                <a:latin typeface="APL385 Unicode" panose="020B0709000202000203" pitchFamily="49" charset="0"/>
              </a:rPr>
              <a:t>└───┴─────┘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79A6103-58B1-82BA-55EC-E10C6A35F337}"/>
              </a:ext>
            </a:extLst>
          </p:cNvPr>
          <p:cNvSpPr/>
          <p:nvPr/>
        </p:nvSpPr>
        <p:spPr>
          <a:xfrm>
            <a:off x="2850790" y="1451445"/>
            <a:ext cx="837289" cy="66717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36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9F3EA-EE9A-ED92-4B7D-85404BA9B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0 json5 '</a:t>
            </a:r>
            <a:r>
              <a:rPr lang="en-GB" sz="1400" dirty="0" err="1">
                <a:latin typeface="APL385 Unicode" panose="020B0709000202000203" pitchFamily="49" charset="0"/>
              </a:rPr>
              <a:t>NaN</a:t>
            </a:r>
            <a:r>
              <a:rPr lang="en-GB" sz="1400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┌───┐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│</a:t>
            </a:r>
            <a:r>
              <a:rPr lang="en-GB" sz="1400" dirty="0" err="1">
                <a:latin typeface="APL385 Unicode" panose="020B0709000202000203" pitchFamily="49" charset="0"/>
              </a:rPr>
              <a:t>NaN</a:t>
            </a:r>
            <a:r>
              <a:rPr lang="en-GB" sz="1400" dirty="0">
                <a:latin typeface="APL385 Unicode" panose="020B0709000202000203" pitchFamily="49" charset="0"/>
              </a:rPr>
              <a:t>│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└───┘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0 json5 '[1, </a:t>
            </a:r>
            <a:r>
              <a:rPr lang="en-GB" sz="1400" dirty="0" err="1">
                <a:latin typeface="APL385 Unicode" panose="020B0709000202000203" pitchFamily="49" charset="0"/>
              </a:rPr>
              <a:t>NaN</a:t>
            </a:r>
            <a:r>
              <a:rPr lang="en-GB" sz="1400" dirty="0">
                <a:latin typeface="APL385 Unicode" panose="020B0709000202000203" pitchFamily="49" charset="0"/>
              </a:rPr>
              <a:t>, 4.5]'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┌─┬─────┬───┐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│1│┌───┐│4.5│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│ ││</a:t>
            </a:r>
            <a:r>
              <a:rPr lang="en-GB" sz="1400" dirty="0" err="1">
                <a:latin typeface="APL385 Unicode" panose="020B0709000202000203" pitchFamily="49" charset="0"/>
              </a:rPr>
              <a:t>NaN</a:t>
            </a:r>
            <a:r>
              <a:rPr lang="en-GB" sz="1400" dirty="0">
                <a:latin typeface="APL385 Unicode" panose="020B0709000202000203" pitchFamily="49" charset="0"/>
              </a:rPr>
              <a:t>││   │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│ │└───┘│   │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└─┴─────┴───┘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1 json5 1 (⊂'</a:t>
            </a:r>
            <a:r>
              <a:rPr lang="en-GB" sz="1400" dirty="0" err="1">
                <a:latin typeface="APL385 Unicode" panose="020B0709000202000203" pitchFamily="49" charset="0"/>
              </a:rPr>
              <a:t>NaN</a:t>
            </a:r>
            <a:r>
              <a:rPr lang="en-GB" sz="1400" dirty="0">
                <a:latin typeface="APL385 Unicode" panose="020B0709000202000203" pitchFamily="49" charset="0"/>
              </a:rPr>
              <a:t>') 4.5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[1,NaN,4.5]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1 json5 1 (⊂1 '</a:t>
            </a:r>
            <a:r>
              <a:rPr lang="en-GB" sz="1400" dirty="0" err="1">
                <a:latin typeface="APL385 Unicode" panose="020B0709000202000203" pitchFamily="49" charset="0"/>
              </a:rPr>
              <a:t>NaN</a:t>
            </a:r>
            <a:r>
              <a:rPr lang="en-GB" sz="1400" dirty="0">
                <a:latin typeface="APL385 Unicode" panose="020B0709000202000203" pitchFamily="49" charset="0"/>
              </a:rPr>
              <a:t>') 4.5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en-GB" sz="1400" dirty="0">
                <a:latin typeface="APL385 Unicode" panose="020B0709000202000203" pitchFamily="49" charset="0"/>
              </a:rPr>
              <a:t>[1,NaN,4.5]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331622-FBF6-C9B6-EBC9-C275B2F577C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81E411E-DE5C-45F8-F0E9-220ACBA56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518722" cy="685535"/>
          </a:xfrm>
        </p:spPr>
        <p:txBody>
          <a:bodyPr/>
          <a:lstStyle/>
          <a:p>
            <a:r>
              <a:rPr lang="en-GB" dirty="0"/>
              <a:t>JSON types without APL equivalents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A61EC3E-E28A-A555-9CC4-F156CE454F2D}"/>
              </a:ext>
            </a:extLst>
          </p:cNvPr>
          <p:cNvSpPr/>
          <p:nvPr/>
        </p:nvSpPr>
        <p:spPr>
          <a:xfrm>
            <a:off x="2187786" y="3826933"/>
            <a:ext cx="325121" cy="3386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AADB0B-5E1C-27CF-009B-CF818BCA1CB4}"/>
              </a:ext>
            </a:extLst>
          </p:cNvPr>
          <p:cNvSpPr txBox="1"/>
          <p:nvPr/>
        </p:nvSpPr>
        <p:spPr>
          <a:xfrm>
            <a:off x="3727773" y="3366236"/>
            <a:ext cx="1934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Explicitly “Wrapper type 1”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A7E4EA7-126D-A8BE-D173-FEB0DE2E49A7}"/>
              </a:ext>
            </a:extLst>
          </p:cNvPr>
          <p:cNvCxnSpPr>
            <a:cxnSpLocks/>
            <a:endCxn id="2" idx="7"/>
          </p:cNvCxnSpPr>
          <p:nvPr/>
        </p:nvCxnSpPr>
        <p:spPr>
          <a:xfrm flipH="1">
            <a:off x="2465294" y="3566437"/>
            <a:ext cx="1367940" cy="31009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C666DD34-A747-C576-C25C-4334F3B3BDA6}"/>
              </a:ext>
            </a:extLst>
          </p:cNvPr>
          <p:cNvSpPr/>
          <p:nvPr/>
        </p:nvSpPr>
        <p:spPr>
          <a:xfrm>
            <a:off x="323527" y="1527386"/>
            <a:ext cx="706020" cy="66717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399FDE-85ED-601C-8C18-EB6697F31CDB}"/>
              </a:ext>
            </a:extLst>
          </p:cNvPr>
          <p:cNvSpPr txBox="1"/>
          <p:nvPr/>
        </p:nvSpPr>
        <p:spPr>
          <a:xfrm>
            <a:off x="3507639" y="1523354"/>
            <a:ext cx="1296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“Wrapper”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2C481A-0FD3-B07F-3B74-B70DAFF60C7C}"/>
              </a:ext>
            </a:extLst>
          </p:cNvPr>
          <p:cNvCxnSpPr>
            <a:cxnSpLocks/>
            <a:stCxn id="16" idx="1"/>
            <a:endCxn id="15" idx="6"/>
          </p:cNvCxnSpPr>
          <p:nvPr/>
        </p:nvCxnSpPr>
        <p:spPr>
          <a:xfrm flipH="1">
            <a:off x="1029547" y="1708020"/>
            <a:ext cx="2478092" cy="1529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804AD4D-B5A6-C4E9-3EE6-C35708E7E070}"/>
              </a:ext>
            </a:extLst>
          </p:cNvPr>
          <p:cNvCxnSpPr>
            <a:cxnSpLocks/>
          </p:cNvCxnSpPr>
          <p:nvPr/>
        </p:nvCxnSpPr>
        <p:spPr>
          <a:xfrm flipH="1">
            <a:off x="2293720" y="1748221"/>
            <a:ext cx="1370653" cy="174004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12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15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1E7055-CE5A-37AB-03E0-4E5C6BD545E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6555D-E97B-86ED-C350-967137E46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JSON does not support matrices</a:t>
            </a:r>
          </a:p>
          <a:p>
            <a:r>
              <a:rPr lang="en-GB" dirty="0">
                <a:latin typeface="APL385 Unicode" panose="020B0709000202000203" pitchFamily="49" charset="0"/>
              </a:rPr>
              <a:t>⎕JSON</a:t>
            </a:r>
            <a:r>
              <a:rPr lang="en-GB" dirty="0"/>
              <a:t> has an option to automatically split high-rank arrays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4AB80-9CDA-3309-8405-389987326CF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B80A69C-7176-C3DF-3C4A-BBEEE4B2D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Tables</a:t>
            </a:r>
          </a:p>
        </p:txBody>
      </p:sp>
    </p:spTree>
    <p:extLst>
      <p:ext uri="{BB962C8B-B14F-4D97-AF65-F5344CB8AC3E}">
        <p14:creationId xmlns:p14="http://schemas.microsoft.com/office/powerpoint/2010/main" val="56807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92B306-CD13-EA62-97A8-9780635009C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DEFCF-82A1-F89C-6B08-2771F9D78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Veli-Matti introduced me to JSON-stat at the Dyalog User Meeting last year</a:t>
            </a:r>
          </a:p>
          <a:p>
            <a:r>
              <a:rPr lang="en-GB" dirty="0"/>
              <a:t>What follows is </a:t>
            </a:r>
            <a:r>
              <a:rPr lang="en-GB" i="1" dirty="0"/>
              <a:t>not</a:t>
            </a:r>
            <a:r>
              <a:rPr lang="en-GB" dirty="0"/>
              <a:t> JSON-stat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33FF2-A0F2-B11D-EB24-1DF56FB4BD4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FB126E3-35DF-0A81-8C98-8DE39E3BC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JSON-stat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4D56905-67BB-135A-E0B1-7A1601DBF6FD}"/>
              </a:ext>
            </a:extLst>
          </p:cNvPr>
          <p:cNvSpPr/>
          <p:nvPr/>
        </p:nvSpPr>
        <p:spPr>
          <a:xfrm>
            <a:off x="7820166" y="3998794"/>
            <a:ext cx="1323834" cy="11447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0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8AA2D-3D01-8098-9D64-BA1DD6CC0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6092513" cy="3428995"/>
          </a:xfrm>
        </p:spPr>
        <p:txBody>
          <a:bodyPr>
            <a:normAutofit/>
          </a:bodyPr>
          <a:lstStyle/>
          <a:p>
            <a:r>
              <a:rPr lang="en-GB" dirty="0"/>
              <a:t>Tables exist outside of APL!</a:t>
            </a:r>
          </a:p>
          <a:p>
            <a:r>
              <a:rPr lang="en-GB" dirty="0"/>
              <a:t>Convention established for tables with:</a:t>
            </a:r>
          </a:p>
          <a:p>
            <a:pPr lvl="1"/>
            <a:r>
              <a:rPr lang="en-GB" dirty="0"/>
              <a:t>Some columns</a:t>
            </a:r>
          </a:p>
          <a:p>
            <a:pPr lvl="1"/>
            <a:r>
              <a:rPr lang="en-GB" dirty="0"/>
              <a:t>One header row</a:t>
            </a:r>
          </a:p>
          <a:p>
            <a:pPr lvl="1"/>
            <a:r>
              <a:rPr lang="en-GB" dirty="0"/>
              <a:t>Some rows of data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AC7EC6-E7CA-351E-1F2F-951069AB8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JSON tables</a:t>
            </a:r>
          </a:p>
        </p:txBody>
      </p:sp>
      <p:graphicFrame>
        <p:nvGraphicFramePr>
          <p:cNvPr id="6" name="Content Placeholder 6">
            <a:extLst>
              <a:ext uri="{FF2B5EF4-FFF2-40B4-BE49-F238E27FC236}">
                <a16:creationId xmlns:a16="http://schemas.microsoft.com/office/drawing/2014/main" id="{5D2B9039-62B5-361D-2236-AE9555F163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8362976"/>
              </p:ext>
            </p:extLst>
          </p:nvPr>
        </p:nvGraphicFramePr>
        <p:xfrm>
          <a:off x="4700934" y="3030317"/>
          <a:ext cx="2743200" cy="14766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200">
                  <a:extLst>
                    <a:ext uri="{9D8B030D-6E8A-4147-A177-3AD203B41FA5}">
                      <a16:colId xmlns:a16="http://schemas.microsoft.com/office/drawing/2014/main" val="3937003497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2206676327"/>
                    </a:ext>
                  </a:extLst>
                </a:gridCol>
                <a:gridCol w="469900">
                  <a:extLst>
                    <a:ext uri="{9D8B030D-6E8A-4147-A177-3AD203B41FA5}">
                      <a16:colId xmlns:a16="http://schemas.microsoft.com/office/drawing/2014/main" val="39785567"/>
                    </a:ext>
                  </a:extLst>
                </a:gridCol>
              </a:tblGrid>
              <a:tr h="29714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Code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Description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Cost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14866277"/>
                  </a:ext>
                </a:extLst>
              </a:tr>
              <a:tr h="28807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FFM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Pasteurised milk 1pt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63287507"/>
                  </a:ext>
                </a:extLst>
              </a:tr>
              <a:tr h="29714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SSM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Semi-skimmed milk 1pt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31854444"/>
                  </a:ext>
                </a:extLst>
              </a:tr>
              <a:tr h="29714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Skimmed milk 1pt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75624546"/>
                  </a:ext>
                </a:extLst>
              </a:tr>
              <a:tr h="29714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EGG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Half-dozen eggs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1.89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04405234"/>
                  </a:ext>
                </a:extLst>
              </a:tr>
            </a:tbl>
          </a:graphicData>
        </a:graphic>
      </p:graphicFrame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0D311C64-3235-BB3F-78D2-0A59394C4F5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9" name="Content Placeholder 68">
            <a:extLst>
              <a:ext uri="{FF2B5EF4-FFF2-40B4-BE49-F238E27FC236}">
                <a16:creationId xmlns:a16="http://schemas.microsoft.com/office/drawing/2014/main" id="{CC50A1EA-A615-F813-8E26-BD94D94E9DC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0" name="Arrow: Right 69">
            <a:extLst>
              <a:ext uri="{FF2B5EF4-FFF2-40B4-BE49-F238E27FC236}">
                <a16:creationId xmlns:a16="http://schemas.microsoft.com/office/drawing/2014/main" id="{214E594F-913D-F98D-6ADE-419FEC873D15}"/>
              </a:ext>
            </a:extLst>
          </p:cNvPr>
          <p:cNvSpPr/>
          <p:nvPr/>
        </p:nvSpPr>
        <p:spPr>
          <a:xfrm rot="5400000">
            <a:off x="4726932" y="2631567"/>
            <a:ext cx="462276" cy="2222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" name="Arrow: Right 70">
            <a:extLst>
              <a:ext uri="{FF2B5EF4-FFF2-40B4-BE49-F238E27FC236}">
                <a16:creationId xmlns:a16="http://schemas.microsoft.com/office/drawing/2014/main" id="{A300CD3F-DC7E-9CE3-CFEE-1AF7C527CF9C}"/>
              </a:ext>
            </a:extLst>
          </p:cNvPr>
          <p:cNvSpPr/>
          <p:nvPr/>
        </p:nvSpPr>
        <p:spPr>
          <a:xfrm rot="5400000">
            <a:off x="5525127" y="2633889"/>
            <a:ext cx="462276" cy="2222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C17CAE97-AEA3-2B24-05D1-F703463B8047}"/>
              </a:ext>
            </a:extLst>
          </p:cNvPr>
          <p:cNvSpPr/>
          <p:nvPr/>
        </p:nvSpPr>
        <p:spPr>
          <a:xfrm rot="5400000">
            <a:off x="6927842" y="2631567"/>
            <a:ext cx="462276" cy="2222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3" name="Arrow: Right 72">
            <a:extLst>
              <a:ext uri="{FF2B5EF4-FFF2-40B4-BE49-F238E27FC236}">
                <a16:creationId xmlns:a16="http://schemas.microsoft.com/office/drawing/2014/main" id="{C93734A2-0BB0-20E1-F3B0-CA2B8713687C}"/>
              </a:ext>
            </a:extLst>
          </p:cNvPr>
          <p:cNvSpPr/>
          <p:nvPr/>
        </p:nvSpPr>
        <p:spPr>
          <a:xfrm>
            <a:off x="4192262" y="3080805"/>
            <a:ext cx="462276" cy="2222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4" name="Arrow: Right 73">
            <a:extLst>
              <a:ext uri="{FF2B5EF4-FFF2-40B4-BE49-F238E27FC236}">
                <a16:creationId xmlns:a16="http://schemas.microsoft.com/office/drawing/2014/main" id="{CB1608A1-A5FF-D802-0343-3C3DDC7272EC}"/>
              </a:ext>
            </a:extLst>
          </p:cNvPr>
          <p:cNvSpPr/>
          <p:nvPr/>
        </p:nvSpPr>
        <p:spPr>
          <a:xfrm>
            <a:off x="4192262" y="3392537"/>
            <a:ext cx="462276" cy="2222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5" name="Arrow: Right 74">
            <a:extLst>
              <a:ext uri="{FF2B5EF4-FFF2-40B4-BE49-F238E27FC236}">
                <a16:creationId xmlns:a16="http://schemas.microsoft.com/office/drawing/2014/main" id="{DFE74C8D-84AA-724F-DFAD-BA6D13F69797}"/>
              </a:ext>
            </a:extLst>
          </p:cNvPr>
          <p:cNvSpPr/>
          <p:nvPr/>
        </p:nvSpPr>
        <p:spPr>
          <a:xfrm>
            <a:off x="4192262" y="3665388"/>
            <a:ext cx="462276" cy="2222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6" name="Arrow: Right 75">
            <a:extLst>
              <a:ext uri="{FF2B5EF4-FFF2-40B4-BE49-F238E27FC236}">
                <a16:creationId xmlns:a16="http://schemas.microsoft.com/office/drawing/2014/main" id="{63CF7F1C-767D-04DE-21C5-8445A8B0D2BA}"/>
              </a:ext>
            </a:extLst>
          </p:cNvPr>
          <p:cNvSpPr/>
          <p:nvPr/>
        </p:nvSpPr>
        <p:spPr>
          <a:xfrm>
            <a:off x="4192262" y="3945965"/>
            <a:ext cx="462276" cy="2222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7" name="Arrow: Right 76">
            <a:extLst>
              <a:ext uri="{FF2B5EF4-FFF2-40B4-BE49-F238E27FC236}">
                <a16:creationId xmlns:a16="http://schemas.microsoft.com/office/drawing/2014/main" id="{05C1B2F2-0033-C866-0218-6EF4E76744FE}"/>
              </a:ext>
            </a:extLst>
          </p:cNvPr>
          <p:cNvSpPr/>
          <p:nvPr/>
        </p:nvSpPr>
        <p:spPr>
          <a:xfrm>
            <a:off x="4192262" y="4234415"/>
            <a:ext cx="462276" cy="2222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083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0A3E98-816A-59D9-2A17-7AEB86421D5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 descr="Recycle with solid fill">
            <a:extLst>
              <a:ext uri="{FF2B5EF4-FFF2-40B4-BE49-F238E27FC236}">
                <a16:creationId xmlns:a16="http://schemas.microsoft.com/office/drawing/2014/main" id="{2B4B9E9D-70A2-757C-54B2-5611E3F239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58913" y="451901"/>
            <a:ext cx="3796227" cy="3796227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C89AD4-D5B0-34E0-7429-64D4D423748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3282634-04DB-5CFC-468E-E3AFF4FE6DEF}"/>
              </a:ext>
            </a:extLst>
          </p:cNvPr>
          <p:cNvSpPr/>
          <p:nvPr/>
        </p:nvSpPr>
        <p:spPr>
          <a:xfrm>
            <a:off x="7820166" y="3998794"/>
            <a:ext cx="1323834" cy="11447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8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0F4A22-658D-0022-53E5-4B69E9D5FE5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8AA2D-3D01-8098-9D64-BA1DD6CC0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6092513" cy="34289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A table with </a:t>
            </a:r>
            <a:r>
              <a:rPr lang="en-GB" i="1" dirty="0"/>
              <a:t>c</a:t>
            </a:r>
            <a:r>
              <a:rPr lang="en-GB" dirty="0"/>
              <a:t> columns, 1 header row and </a:t>
            </a:r>
            <a:r>
              <a:rPr lang="en-GB" i="1" dirty="0"/>
              <a:t>r</a:t>
            </a:r>
            <a:r>
              <a:rPr lang="en-GB" dirty="0"/>
              <a:t> rows of data can be represented as:</a:t>
            </a:r>
          </a:p>
          <a:p>
            <a:pPr marL="57150" indent="0">
              <a:buNone/>
            </a:pPr>
            <a:r>
              <a:rPr lang="en-GB" dirty="0"/>
              <a:t>An array of </a:t>
            </a:r>
            <a:r>
              <a:rPr lang="en-GB" i="1" dirty="0"/>
              <a:t>r</a:t>
            </a:r>
            <a:r>
              <a:rPr lang="en-GB" dirty="0"/>
              <a:t> objects, where each object consists of:</a:t>
            </a:r>
          </a:p>
          <a:p>
            <a:pPr marL="457200" lvl="1" indent="0">
              <a:buNone/>
            </a:pPr>
            <a:r>
              <a:rPr lang="en-GB" sz="2400" i="1" dirty="0"/>
              <a:t>c</a:t>
            </a:r>
            <a:r>
              <a:rPr lang="en-GB" sz="2400" dirty="0"/>
              <a:t> items, where each item’s name is what is in the column’s header</a:t>
            </a:r>
          </a:p>
          <a:p>
            <a:pPr marL="855662" lvl="2" indent="0">
              <a:buNone/>
            </a:pPr>
            <a:r>
              <a:rPr lang="en-GB" sz="2400" dirty="0"/>
              <a:t>And each item’s value is the cell content</a:t>
            </a:r>
          </a:p>
          <a:p>
            <a:pPr marL="0" indent="0">
              <a:buNone/>
            </a:pPr>
            <a:r>
              <a:rPr lang="en-GB" dirty="0"/>
              <a:t>For example …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7C212F-0EED-DC07-5EC7-0584DF2381B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AC7EC6-E7CA-351E-1F2F-951069AB8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simple and common convention</a:t>
            </a:r>
          </a:p>
        </p:txBody>
      </p:sp>
    </p:spTree>
    <p:extLst>
      <p:ext uri="{BB962C8B-B14F-4D97-AF65-F5344CB8AC3E}">
        <p14:creationId xmlns:p14="http://schemas.microsoft.com/office/powerpoint/2010/main" val="50424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0ACDE0-F647-5074-2717-DB37600D3FF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8E8502-5455-C500-0E8F-2F6392D9E5D7}"/>
              </a:ext>
            </a:extLst>
          </p:cNvPr>
          <p:cNvSpPr txBox="1"/>
          <p:nvPr/>
        </p:nvSpPr>
        <p:spPr>
          <a:xfrm>
            <a:off x="3108960" y="182880"/>
            <a:ext cx="44240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PL385 Unicode" panose="020B0709000202000203" pitchFamily="49" charset="0"/>
              </a:rPr>
              <a:t>[               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{             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"Code": "FFM",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"Description": "Pasteurised milk 1pt",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"Cost": 0.94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},            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{             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"Code": "SSM",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"Description": "Semi-skimmed milk 1pt",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"Cost": 0.92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},            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{             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"Code": "SKM",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"Description": "Skimmed milk 1pt",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"Cost": 0.91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},            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{             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"Code": "EGG",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"Description": "Half-dozen eggs",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  "Cost": 1.89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  }                                        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]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4FC1B445-56AB-36C3-E690-932A298266F6}"/>
              </a:ext>
            </a:extLst>
          </p:cNvPr>
          <p:cNvGraphicFramePr>
            <a:graphicFrameLocks/>
          </p:cNvGraphicFramePr>
          <p:nvPr/>
        </p:nvGraphicFramePr>
        <p:xfrm>
          <a:off x="239376" y="230314"/>
          <a:ext cx="27432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200">
                  <a:extLst>
                    <a:ext uri="{9D8B030D-6E8A-4147-A177-3AD203B41FA5}">
                      <a16:colId xmlns:a16="http://schemas.microsoft.com/office/drawing/2014/main" val="3937003497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2206676327"/>
                    </a:ext>
                  </a:extLst>
                </a:gridCol>
                <a:gridCol w="469900">
                  <a:extLst>
                    <a:ext uri="{9D8B030D-6E8A-4147-A177-3AD203B41FA5}">
                      <a16:colId xmlns:a16="http://schemas.microsoft.com/office/drawing/2014/main" val="397855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Code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Description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Cost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48662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FFM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Pasteurised milk 1pt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3287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SSM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Semi-skimmed milk 1pt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18544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Skimmed milk 1pt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56245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EGG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Half-dozen eggs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1.89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440523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8452865-8BB0-4408-151B-A546F045531F}"/>
              </a:ext>
            </a:extLst>
          </p:cNvPr>
          <p:cNvSpPr txBox="1"/>
          <p:nvPr/>
        </p:nvSpPr>
        <p:spPr>
          <a:xfrm>
            <a:off x="177961" y="1640014"/>
            <a:ext cx="81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Matrix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F6490B-188B-A673-971B-7BDDD677C746}"/>
              </a:ext>
            </a:extLst>
          </p:cNvPr>
          <p:cNvSpPr txBox="1"/>
          <p:nvPr/>
        </p:nvSpPr>
        <p:spPr>
          <a:xfrm>
            <a:off x="177961" y="2644700"/>
            <a:ext cx="246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Vector of namespaces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BF7BD170-0E77-C7E4-9CC8-294E1991CB5E}"/>
              </a:ext>
            </a:extLst>
          </p:cNvPr>
          <p:cNvSpPr/>
          <p:nvPr/>
        </p:nvSpPr>
        <p:spPr>
          <a:xfrm rot="10800000">
            <a:off x="440680" y="1319700"/>
            <a:ext cx="286603" cy="336653"/>
          </a:xfrm>
          <a:prstGeom prst="down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4ED5A17F-9905-4281-446F-FF5B9F2E5AFE}"/>
              </a:ext>
            </a:extLst>
          </p:cNvPr>
          <p:cNvSpPr/>
          <p:nvPr/>
        </p:nvSpPr>
        <p:spPr>
          <a:xfrm rot="16200000">
            <a:off x="2563542" y="2665319"/>
            <a:ext cx="286603" cy="336653"/>
          </a:xfrm>
          <a:prstGeom prst="down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DCC4B6-9484-8BD1-A7E4-3E021C7F5EB3}"/>
              </a:ext>
            </a:extLst>
          </p:cNvPr>
          <p:cNvSpPr txBox="1"/>
          <p:nvPr/>
        </p:nvSpPr>
        <p:spPr>
          <a:xfrm>
            <a:off x="1409671" y="3280054"/>
            <a:ext cx="5419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/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F7EFA7-5C12-4A27-1125-A41BA0CFF794}"/>
              </a:ext>
            </a:extLst>
          </p:cNvPr>
          <p:cNvSpPr txBox="1"/>
          <p:nvPr/>
        </p:nvSpPr>
        <p:spPr>
          <a:xfrm>
            <a:off x="320723" y="3649386"/>
            <a:ext cx="1177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1 ⎕JSON</a:t>
            </a:r>
          </a:p>
        </p:txBody>
      </p:sp>
    </p:spTree>
    <p:extLst>
      <p:ext uri="{BB962C8B-B14F-4D97-AF65-F5344CB8AC3E}">
        <p14:creationId xmlns:p14="http://schemas.microsoft.com/office/powerpoint/2010/main" val="57755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1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 animBg="1"/>
      <p:bldP spid="8" grpId="0" animBg="1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D4D0BB-B2CB-97B2-EBC5-B9AE3CCA92F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E6A2FB-D85D-6610-4797-5728FB7F9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Demonstration</a:t>
            </a:r>
          </a:p>
        </p:txBody>
      </p:sp>
    </p:spTree>
    <p:extLst>
      <p:ext uri="{BB962C8B-B14F-4D97-AF65-F5344CB8AC3E}">
        <p14:creationId xmlns:p14="http://schemas.microsoft.com/office/powerpoint/2010/main" val="2991506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361914-815E-C58E-3D21-50E917FEC3E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BF91A4-24CE-6199-9F8B-938D8458DAC9}"/>
              </a:ext>
            </a:extLst>
          </p:cNvPr>
          <p:cNvSpPr txBox="1"/>
          <p:nvPr/>
        </p:nvSpPr>
        <p:spPr>
          <a:xfrm>
            <a:off x="0" y="1943947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End of part 1</a:t>
            </a:r>
          </a:p>
        </p:txBody>
      </p:sp>
    </p:spTree>
    <p:extLst>
      <p:ext uri="{BB962C8B-B14F-4D97-AF65-F5344CB8AC3E}">
        <p14:creationId xmlns:p14="http://schemas.microsoft.com/office/powerpoint/2010/main" val="593193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DD97AA-724A-7A49-E521-0C2780EEC32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3F3F0-F92F-A1B1-A6FE-5D234BB8E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Simple database, in two spreadsheets</a:t>
            </a:r>
          </a:p>
          <a:p>
            <a:r>
              <a:rPr lang="en-GB" dirty="0"/>
              <a:t>Various ways of importing the data </a:t>
            </a:r>
          </a:p>
          <a:p>
            <a:r>
              <a:rPr lang="en-GB" dirty="0"/>
              <a:t>A “Quick and dirty” way is to convert to CSV files</a:t>
            </a:r>
          </a:p>
          <a:p>
            <a:r>
              <a:rPr lang="en-GB" dirty="0"/>
              <a:t>Will use the CSV files throughout the presentation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245075-57DB-9080-0BC4-C89F984729F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BCD0303-C075-30AE-A2C9-F561D54AD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8374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7999D-ADF2-A9F6-4C3C-17DECA018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Text file containing records split into fields, using a comma as a field separator</a:t>
            </a:r>
          </a:p>
          <a:p>
            <a:pPr marL="400050" lvl="1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Hats,1.2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Scarves,1234</a:t>
            </a:r>
          </a:p>
          <a:p>
            <a:pPr marL="342900" indent="-342900"/>
            <a:r>
              <a:rPr lang="en-GB" dirty="0"/>
              <a:t>Other delimiters are used – e.g. in Europe a semicolon is more usual</a:t>
            </a:r>
          </a:p>
          <a:p>
            <a:pPr marL="400050" lvl="1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Hats;1,2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Scarves;1234</a:t>
            </a:r>
          </a:p>
          <a:p>
            <a:pPr marL="0" indent="0">
              <a:buNone/>
            </a:pPr>
            <a:endParaRPr lang="en-GB" b="1" u="sng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0378A6-DF7D-D0D5-024F-16A5BD1276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8E61E5-9526-6C2E-16AC-6C8C789D8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⎕CSV</a:t>
            </a:r>
            <a:r>
              <a:rPr lang="en-GB" dirty="0">
                <a:latin typeface="+mj-lt"/>
              </a:rPr>
              <a:t>: Comma Separated Values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94053C-5652-2E95-9BDA-4624B104802B}"/>
              </a:ext>
            </a:extLst>
          </p:cNvPr>
          <p:cNvSpPr txBox="1"/>
          <p:nvPr/>
        </p:nvSpPr>
        <p:spPr>
          <a:xfrm>
            <a:off x="6469036" y="1978004"/>
            <a:ext cx="21279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┌→───────────────┐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↓ ┌→───┐         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│ │Hats│    1.2  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│ └────┘         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│ ┌→──────┐      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│ │Scarves│ 1234 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│ └───────┘      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└∊───────────────┘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653032F-7BD6-97CD-8754-FBF6A67CB074}"/>
              </a:ext>
            </a:extLst>
          </p:cNvPr>
          <p:cNvSpPr/>
          <p:nvPr/>
        </p:nvSpPr>
        <p:spPr>
          <a:xfrm>
            <a:off x="7769013" y="2350347"/>
            <a:ext cx="494454" cy="45381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B2ABF20-5C9C-E145-691E-576178C72BDA}"/>
              </a:ext>
            </a:extLst>
          </p:cNvPr>
          <p:cNvSpPr/>
          <p:nvPr/>
        </p:nvSpPr>
        <p:spPr>
          <a:xfrm>
            <a:off x="7769013" y="2992530"/>
            <a:ext cx="575734" cy="45381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AC670634-22F6-EBAA-DDDB-1351D380B64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84B82ECA-CA84-73D0-59FA-D0C08BF714E6}"/>
                  </a:ext>
                </a:extLst>
              </p14:cNvPr>
              <p14:cNvContentPartPr/>
              <p14:nvPr/>
            </p14:nvContentPartPr>
            <p14:xfrm>
              <a:off x="1773795" y="575570"/>
              <a:ext cx="1485720" cy="18540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84B82ECA-CA84-73D0-59FA-D0C08BF714E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65155" y="566930"/>
                <a:ext cx="1503360" cy="20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994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DAB711B-F1A3-CA2F-DE42-0A8C62BCDA3F}"/>
              </a:ext>
            </a:extLst>
          </p:cNvPr>
          <p:cNvGraphicFramePr>
            <a:graphicFrameLocks noGrp="1"/>
          </p:cNvGraphicFramePr>
          <p:nvPr>
            <p:ph idx="10"/>
          </p:nvPr>
        </p:nvGraphicFramePr>
        <p:xfrm>
          <a:off x="376109" y="1408874"/>
          <a:ext cx="27432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200">
                  <a:extLst>
                    <a:ext uri="{9D8B030D-6E8A-4147-A177-3AD203B41FA5}">
                      <a16:colId xmlns:a16="http://schemas.microsoft.com/office/drawing/2014/main" val="3937003497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2206676327"/>
                    </a:ext>
                  </a:extLst>
                </a:gridCol>
                <a:gridCol w="469900">
                  <a:extLst>
                    <a:ext uri="{9D8B030D-6E8A-4147-A177-3AD203B41FA5}">
                      <a16:colId xmlns:a16="http://schemas.microsoft.com/office/drawing/2014/main" val="397855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Code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Description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Cost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48662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FFM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Pasteurised milk 1pt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3287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SSM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Semi-skimmed milk 1pt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18544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Skimmed milk 1pt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56245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EGG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Half-dozen eggs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1.89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4405234"/>
                  </a:ext>
                </a:extLst>
              </a:tr>
            </a:tbl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EA2E44-3493-C43B-43B5-76C7EE75E29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CA53F1-6641-285C-6152-EBBF7301C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“database”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791B518-02DD-1F6E-5E62-F0311D0BC7A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241474" y="1408874"/>
          <a:ext cx="2628900" cy="3238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39989894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77642907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156004075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Date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Code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Quantity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16255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2022-06-18 02:23:00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SSM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35174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2022-06-18 02:23:00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53178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2022-06-25 03:40:00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22625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2022-06-25 03:40:00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04476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2022-07-02 02:50:10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64230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2022-07-02 02:50:10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00528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2022-07-09 05:20:00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62489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2022-07-09 05:20:00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5431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2022-07-16 03:27:34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14207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2022-07-16 03:27:34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87723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2022-07-23 04:18:44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84951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2022-07-23 04:18:44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24141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2022-07-30 01:58:10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98097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2022-07-30 01:58:10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8551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2022-08-06 03:29:39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86464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2022-08-06 03:29:39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SKM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260981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D07BB2F-5C95-9F1A-A08E-6C4CE4A61EF5}"/>
              </a:ext>
            </a:extLst>
          </p:cNvPr>
          <p:cNvSpPr txBox="1"/>
          <p:nvPr/>
        </p:nvSpPr>
        <p:spPr>
          <a:xfrm>
            <a:off x="323528" y="1046265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Sarabun"/>
                <a:ea typeface="+mn-ea"/>
                <a:cs typeface="+mn-cs"/>
              </a:rPr>
              <a:t>Products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9037CE-3729-BCD8-40BE-9F933BC191F5}"/>
              </a:ext>
            </a:extLst>
          </p:cNvPr>
          <p:cNvSpPr txBox="1"/>
          <p:nvPr/>
        </p:nvSpPr>
        <p:spPr>
          <a:xfrm>
            <a:off x="4184324" y="103723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Sarabun"/>
                <a:ea typeface="+mn-ea"/>
                <a:cs typeface="+mn-cs"/>
              </a:rPr>
              <a:t>Deliveries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CCBB41A-1897-F86E-9F7C-13214353CF28}"/>
              </a:ext>
            </a:extLst>
          </p:cNvPr>
          <p:cNvSpPr/>
          <p:nvPr/>
        </p:nvSpPr>
        <p:spPr>
          <a:xfrm>
            <a:off x="5466080" y="1544793"/>
            <a:ext cx="419947" cy="3585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1559E06-FFAB-70AF-A331-DE2C0DBE1AF0}"/>
              </a:ext>
            </a:extLst>
          </p:cNvPr>
          <p:cNvSpPr/>
          <p:nvPr/>
        </p:nvSpPr>
        <p:spPr>
          <a:xfrm>
            <a:off x="318959" y="1709228"/>
            <a:ext cx="419947" cy="3585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150F79A-6F5F-485C-4FCC-11DAE358B7DE}"/>
              </a:ext>
            </a:extLst>
          </p:cNvPr>
          <p:cNvCxnSpPr>
            <a:cxnSpLocks/>
            <a:stCxn id="2" idx="2"/>
            <a:endCxn id="3" idx="6"/>
          </p:cNvCxnSpPr>
          <p:nvPr/>
        </p:nvCxnSpPr>
        <p:spPr>
          <a:xfrm flipH="1">
            <a:off x="738906" y="1724050"/>
            <a:ext cx="4727174" cy="16443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09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ical user interface, application, table, Excel">
            <a:extLst>
              <a:ext uri="{FF2B5EF4-FFF2-40B4-BE49-F238E27FC236}">
                <a16:creationId xmlns:a16="http://schemas.microsoft.com/office/drawing/2014/main" id="{1F59BE7E-17FA-BEC6-04F7-083DD4E3089E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93" y="308009"/>
            <a:ext cx="6059777" cy="4190674"/>
          </a:xfrm>
        </p:spPr>
      </p:pic>
      <p:pic>
        <p:nvPicPr>
          <p:cNvPr id="6" name="Picture 5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5581524E-DED7-858C-6F79-E1FD6E9DA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88" y="308008"/>
            <a:ext cx="6059782" cy="4190675"/>
          </a:xfrm>
          <a:prstGeom prst="rect">
            <a:avLst/>
          </a:prstGeom>
        </p:spPr>
      </p:pic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C20376C-2EC5-F1B2-DB7D-D9E1E1CC3F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92" y="308010"/>
            <a:ext cx="6059778" cy="4190673"/>
          </a:xfrm>
          <a:prstGeom prst="rect">
            <a:avLst/>
          </a:prstGeom>
        </p:spPr>
      </p:pic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802792E-2A7F-802C-7A97-49AA0EDCA7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92" y="308009"/>
            <a:ext cx="6059778" cy="4190673"/>
          </a:xfrm>
          <a:prstGeom prst="rect">
            <a:avLst/>
          </a:prstGeom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63FC3BB-E481-7648-62EA-0F041C42D7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93" y="308008"/>
            <a:ext cx="6059778" cy="4190673"/>
          </a:xfrm>
          <a:prstGeom prst="rect">
            <a:avLst/>
          </a:prstGeom>
        </p:spPr>
      </p:pic>
      <p:pic>
        <p:nvPicPr>
          <p:cNvPr id="14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1FAF2F3-B4D3-C026-48CB-31B42793DC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13" y="884464"/>
            <a:ext cx="4996842" cy="2815346"/>
          </a:xfrm>
          <a:prstGeom prst="rect">
            <a:avLst/>
          </a:prstGeom>
        </p:spPr>
      </p:pic>
      <p:pic>
        <p:nvPicPr>
          <p:cNvPr id="16" name="Picture 15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A47A2B3D-AE41-7864-719C-6F6B1A95D5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88" y="164990"/>
            <a:ext cx="6257532" cy="4327431"/>
          </a:xfrm>
          <a:prstGeom prst="rect">
            <a:avLst/>
          </a:prstGeom>
        </p:spPr>
      </p:pic>
      <p:pic>
        <p:nvPicPr>
          <p:cNvPr id="18" name="Picture 17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292E2B8F-CC6D-7747-D79C-F7AB7D8171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76" y="891735"/>
            <a:ext cx="6528155" cy="302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05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92CE7C-3D89-1464-96B2-238B1DC41CA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8065C-1240-C606-2503-BD92051F3C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Field separator characters, escape mechanism, decimal separator characters, thousands separator characters, redundant whitespace trimming, even or uneven length records, fixed or variable-width fields, quotation mark characters, output matrix format, specification of column datatypes, handling of missing fields, input source specification, separation of header record.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ECFAF4-4DDC-6BC6-5191-CDD1D4E710A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7806A3-E13F-B2A5-CD99-EDE8DCA9A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⎕CSV</a:t>
            </a:r>
            <a:r>
              <a:rPr lang="en-GB" dirty="0">
                <a:latin typeface="+mj-lt"/>
              </a:rPr>
              <a:t> has </a:t>
            </a:r>
            <a:r>
              <a:rPr lang="en-GB" i="1" dirty="0">
                <a:latin typeface="+mj-lt"/>
              </a:rPr>
              <a:t>lots</a:t>
            </a:r>
            <a:r>
              <a:rPr lang="en-GB" dirty="0">
                <a:latin typeface="+mj-lt"/>
              </a:rPr>
              <a:t> of config options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9345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19E53E-E795-B952-561C-F15701FEE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315506" cy="3242040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csv←⎕CSV⍠('Separator' ';')('Decimal' ',')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(</a:t>
            </a:r>
            <a:r>
              <a:rPr lang="en-GB" dirty="0" err="1">
                <a:latin typeface="APL385 Unicode" panose="020B0709000202000203" pitchFamily="49" charset="0"/>
              </a:rPr>
              <a:t>csv⍠'Invert</a:t>
            </a:r>
            <a:r>
              <a:rPr lang="en-GB" dirty="0">
                <a:latin typeface="APL385 Unicode" panose="020B0709000202000203" pitchFamily="49" charset="0"/>
              </a:rPr>
              <a:t>' &lt;</a:t>
            </a:r>
            <a:r>
              <a:rPr lang="en-GB" dirty="0" err="1">
                <a:latin typeface="APL385 Unicode" panose="020B0709000202000203" pitchFamily="49" charset="0"/>
              </a:rPr>
              <a:t>invert_type</a:t>
            </a:r>
            <a:r>
              <a:rPr lang="en-GB" dirty="0">
                <a:latin typeface="APL385 Unicode" panose="020B0709000202000203" pitchFamily="49" charset="0"/>
              </a:rPr>
              <a:t>&gt;)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&lt;filename&gt; &lt;encoding&gt; &lt;</a:t>
            </a:r>
            <a:r>
              <a:rPr lang="en-GB" dirty="0" err="1">
                <a:latin typeface="APL385 Unicode" panose="020B0709000202000203" pitchFamily="49" charset="0"/>
              </a:rPr>
              <a:t>col_type</a:t>
            </a:r>
            <a:r>
              <a:rPr lang="en-GB" dirty="0">
                <a:latin typeface="APL385 Unicode" panose="020B0709000202000203" pitchFamily="49" charset="0"/>
              </a:rPr>
              <a:t>&gt; &lt;header&gt;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4A1CD-EAD6-CE86-339F-72671DDBE3F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15FBCC7-F370-13B4-9A2E-76D8994CE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⎕CSV</a:t>
            </a:r>
            <a:r>
              <a:rPr lang="en-GB" dirty="0">
                <a:latin typeface="+mj-lt"/>
              </a:rPr>
              <a:t> has </a:t>
            </a:r>
            <a:r>
              <a:rPr lang="en-GB" i="1" dirty="0">
                <a:latin typeface="+mj-lt"/>
              </a:rPr>
              <a:t>lots</a:t>
            </a:r>
            <a:r>
              <a:rPr lang="en-GB" dirty="0">
                <a:latin typeface="+mj-lt"/>
              </a:rPr>
              <a:t> of config options</a:t>
            </a:r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92C83FB-872F-060D-3902-7C775C66F505}"/>
              </a:ext>
            </a:extLst>
          </p:cNvPr>
          <p:cNvSpPr/>
          <p:nvPr/>
        </p:nvSpPr>
        <p:spPr>
          <a:xfrm>
            <a:off x="4933666" y="2744861"/>
            <a:ext cx="1985749" cy="67326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DB5F335-41F2-464E-1E4C-282C2F668EAD}"/>
              </a:ext>
            </a:extLst>
          </p:cNvPr>
          <p:cNvSpPr/>
          <p:nvPr/>
        </p:nvSpPr>
        <p:spPr>
          <a:xfrm>
            <a:off x="882707" y="2702267"/>
            <a:ext cx="4050959" cy="73696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80ABD34-C906-4E53-E0B1-06C9F5953145}"/>
              </a:ext>
            </a:extLst>
          </p:cNvPr>
          <p:cNvSpPr/>
          <p:nvPr/>
        </p:nvSpPr>
        <p:spPr>
          <a:xfrm>
            <a:off x="2908186" y="2209768"/>
            <a:ext cx="2579275" cy="67326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36E19FE-00E3-6D5B-A441-EB256F323A5E}"/>
              </a:ext>
            </a:extLst>
          </p:cNvPr>
          <p:cNvSpPr/>
          <p:nvPr/>
        </p:nvSpPr>
        <p:spPr>
          <a:xfrm>
            <a:off x="6919416" y="2755416"/>
            <a:ext cx="1610332" cy="67326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rabu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58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D4D0BB-B2CB-97B2-EBC5-B9AE3CCA92F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E6A2FB-D85D-6610-4797-5728FB7F9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Demonstration</a:t>
            </a:r>
          </a:p>
        </p:txBody>
      </p:sp>
    </p:spTree>
    <p:extLst>
      <p:ext uri="{BB962C8B-B14F-4D97-AF65-F5344CB8AC3E}">
        <p14:creationId xmlns:p14="http://schemas.microsoft.com/office/powerpoint/2010/main" val="2808462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4467</TotalTime>
  <Words>953</Words>
  <Application>Microsoft Office PowerPoint</Application>
  <PresentationFormat>On-screen Show (16:9)</PresentationFormat>
  <Paragraphs>304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Sarabun</vt:lpstr>
      <vt:lpstr>Arial</vt:lpstr>
      <vt:lpstr>Courier New</vt:lpstr>
      <vt:lpstr>Calibri</vt:lpstr>
      <vt:lpstr>Wingdings 2</vt:lpstr>
      <vt:lpstr>Wingdings</vt:lpstr>
      <vt:lpstr>APL385 Unicode</vt:lpstr>
      <vt:lpstr>Office Theme</vt:lpstr>
      <vt:lpstr>Working with Non-APL Data Sources</vt:lpstr>
      <vt:lpstr>PowerPoint Presentation</vt:lpstr>
      <vt:lpstr>Introduction</vt:lpstr>
      <vt:lpstr>⎕CSV: Comma Separated Values</vt:lpstr>
      <vt:lpstr>The “database”</vt:lpstr>
      <vt:lpstr>PowerPoint Presentation</vt:lpstr>
      <vt:lpstr>⎕CSV has lots of config options</vt:lpstr>
      <vt:lpstr>⎕CSV has lots of config options</vt:lpstr>
      <vt:lpstr>Demonstration</vt:lpstr>
      <vt:lpstr>How much did I spend?</vt:lpstr>
      <vt:lpstr>Demonstration</vt:lpstr>
      <vt:lpstr>⎕JSON</vt:lpstr>
      <vt:lpstr>⎕JSON</vt:lpstr>
      <vt:lpstr>⎕JSON</vt:lpstr>
      <vt:lpstr>Use monadic ⎕JSON carefully</vt:lpstr>
      <vt:lpstr>JSON types without APL equivalents</vt:lpstr>
      <vt:lpstr>Tables</vt:lpstr>
      <vt:lpstr>JSON-stat</vt:lpstr>
      <vt:lpstr>JSON tables</vt:lpstr>
      <vt:lpstr>A simple and common convention</vt:lpstr>
      <vt:lpstr>PowerPoint Presentation</vt:lpstr>
      <vt:lpstr>Demonstration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Richard Smith</cp:lastModifiedBy>
  <cp:revision>266</cp:revision>
  <dcterms:created xsi:type="dcterms:W3CDTF">2019-07-25T11:46:05Z</dcterms:created>
  <dcterms:modified xsi:type="dcterms:W3CDTF">2023-03-14T13:04:04Z</dcterms:modified>
</cp:coreProperties>
</file>